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x-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handoutMasterIdLst>
    <p:handoutMasterId r:id="rId52"/>
  </p:handoutMasterIdLst>
  <p:sldIdLst>
    <p:sldId id="267" r:id="rId2"/>
    <p:sldId id="269"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 id="312" r:id="rId45"/>
    <p:sldId id="313" r:id="rId46"/>
    <p:sldId id="314" r:id="rId47"/>
    <p:sldId id="315" r:id="rId48"/>
    <p:sldId id="316" r:id="rId49"/>
    <p:sldId id="317" r:id="rId5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86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6810315-180E-47FB-8CEA-8A0FF0B1F6CC}" type="slidenum">
              <a:rPr lang="en-US"/>
              <a:pPr>
                <a:defRPr/>
              </a:pPr>
              <a:t>‹#›</a:t>
            </a:fld>
            <a:endParaRPr lang="en-US"/>
          </a:p>
        </p:txBody>
      </p:sp>
    </p:spTree>
    <p:extLst>
      <p:ext uri="{BB962C8B-B14F-4D97-AF65-F5344CB8AC3E}">
        <p14:creationId xmlns:p14="http://schemas.microsoft.com/office/powerpoint/2010/main" val="37346803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8539FE4-D322-4476-917E-7AB164C7F893}" type="datetimeFigureOut">
              <a:rPr lang="en-US"/>
              <a:pPr>
                <a:defRPr/>
              </a:pPr>
              <a:t>8/29/2020</a:t>
            </a:fld>
            <a:endParaRPr lang="en-US"/>
          </a:p>
        </p:txBody>
      </p:sp>
      <p:sp>
        <p:nvSpPr>
          <p:cNvPr id="4" name="Slide Image Placeholder 3"/>
          <p:cNvSpPr>
            <a:spLocks noGrp="1" noRot="1" noChangeAspect="1"/>
          </p:cNvSpPr>
          <p:nvPr>
            <p:ph type="sldImg" idx="2"/>
          </p:nvPr>
        </p:nvSpPr>
        <p:spPr>
          <a:xfrm>
            <a:off x="914400" y="685800"/>
            <a:ext cx="48006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C67B581-FBEC-404C-8C2C-6ACB0CA4632E}" type="slidenum">
              <a:rPr lang="en-US"/>
              <a:pPr>
                <a:defRPr/>
              </a:pPr>
              <a:t>‹#›</a:t>
            </a:fld>
            <a:endParaRPr lang="en-US"/>
          </a:p>
        </p:txBody>
      </p:sp>
    </p:spTree>
    <p:extLst>
      <p:ext uri="{BB962C8B-B14F-4D97-AF65-F5344CB8AC3E}">
        <p14:creationId xmlns:p14="http://schemas.microsoft.com/office/powerpoint/2010/main" val="35754544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D69BAE-03D5-4CC5-AE38-4D8AABE623A1}" type="slidenum">
              <a:rPr lang="en-US"/>
              <a:pPr/>
              <a:t>3</a:t>
            </a:fld>
            <a:endParaRPr lang="en-US"/>
          </a:p>
        </p:txBody>
      </p:sp>
      <p:sp>
        <p:nvSpPr>
          <p:cNvPr id="35842"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35843"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US" sz="1000" dirty="0">
                <a:latin typeface="Garamond BookCondensed" pitchFamily="18" charset="0"/>
              </a:rPr>
              <a:t>The 9 element or clauses of ISO 9001:2000</a:t>
            </a:r>
          </a:p>
          <a:p>
            <a:r>
              <a:rPr lang="en-US" sz="1000" dirty="0">
                <a:latin typeface="Garamond BookCondensed" pitchFamily="18" charset="0"/>
              </a:rPr>
              <a:t>All the requirements start at 4 in general terms getting more specific in 5 </a:t>
            </a:r>
            <a:r>
              <a:rPr lang="en-US" sz="1000" dirty="0">
                <a:latin typeface="Times New Roman"/>
              </a:rPr>
              <a:t>–</a:t>
            </a:r>
            <a:r>
              <a:rPr lang="en-US" sz="1000" dirty="0">
                <a:latin typeface="Garamond BookCondensed" pitchFamily="18" charset="0"/>
              </a:rPr>
              <a:t> 8; the </a:t>
            </a:r>
            <a:r>
              <a:rPr lang="en-US" sz="1000" b="1" u="sng" dirty="0" err="1">
                <a:latin typeface="Garamond BookCondensed" pitchFamily="18" charset="0"/>
              </a:rPr>
              <a:t>shalls</a:t>
            </a:r>
            <a:r>
              <a:rPr lang="en-US" sz="1000" b="1" dirty="0">
                <a:latin typeface="Garamond BookCondensed" pitchFamily="18" charset="0"/>
              </a:rPr>
              <a:t> </a:t>
            </a:r>
            <a:r>
              <a:rPr lang="en-US" sz="1000" dirty="0">
                <a:latin typeface="Garamond BookCondensed" pitchFamily="18" charset="0"/>
              </a:rPr>
              <a:t>are still there, indicating over 250 individual requirements condensed into the 5 key statements.</a:t>
            </a:r>
          </a:p>
          <a:p>
            <a:r>
              <a:rPr lang="en-US" sz="1000" dirty="0">
                <a:latin typeface="Garamond BookCondensed" pitchFamily="18" charset="0"/>
              </a:rPr>
              <a:t>In summary, it only specifies the requirements for quality management systems. The organization or its customers specify the requirements for the products. It is process based, not procedure based, it involves top management and looks for continual improvement</a:t>
            </a:r>
          </a:p>
          <a:p>
            <a:endParaRPr lang="en-US" sz="1000" dirty="0">
              <a:latin typeface="Garamond BookCondensed" pitchFamily="18" charset="0"/>
            </a:endParaRPr>
          </a:p>
        </p:txBody>
      </p:sp>
    </p:spTree>
    <p:extLst>
      <p:ext uri="{BB962C8B-B14F-4D97-AF65-F5344CB8AC3E}">
        <p14:creationId xmlns:p14="http://schemas.microsoft.com/office/powerpoint/2010/main" val="36869652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69430E-3B80-4737-89EB-AE98F2B305B1}" type="slidenum">
              <a:rPr lang="en-US"/>
              <a:pPr/>
              <a:t>24</a:t>
            </a:fld>
            <a:endParaRPr lang="en-US"/>
          </a:p>
        </p:txBody>
      </p:sp>
      <p:sp>
        <p:nvSpPr>
          <p:cNvPr id="31746"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31747"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pPr marL="225262" indent="-225262"/>
            <a:r>
              <a:rPr lang="en-US" sz="1000" b="1" dirty="0">
                <a:latin typeface="Garamond BookCondensed" pitchFamily="18" charset="0"/>
              </a:rPr>
              <a:t>Terms and definitions relating to:</a:t>
            </a:r>
            <a:r>
              <a:rPr lang="en-US" sz="1000" dirty="0">
                <a:latin typeface="Garamond BookCondensed" pitchFamily="18" charset="0"/>
              </a:rPr>
              <a:t> quality, management, organizations, process and product, characteristics, conformity, documentation, examination, audit and QA for measurement processes.</a:t>
            </a:r>
          </a:p>
          <a:p>
            <a:pPr marL="225262" indent="-225262"/>
            <a:endParaRPr lang="en-US" sz="1000" b="1" dirty="0">
              <a:latin typeface="Garamond BookCondensed" pitchFamily="18" charset="0"/>
            </a:endParaRPr>
          </a:p>
          <a:p>
            <a:pPr marL="225262" indent="-225262"/>
            <a:r>
              <a:rPr lang="en-US" sz="1000" b="1" i="1" dirty="0">
                <a:latin typeface="Garamond BookCondensed" pitchFamily="18" charset="0"/>
              </a:rPr>
              <a:t>Some examples =</a:t>
            </a:r>
          </a:p>
          <a:p>
            <a:pPr marL="225262" indent="-225262"/>
            <a:r>
              <a:rPr lang="en-US" sz="1000" b="1" dirty="0">
                <a:latin typeface="Garamond BookCondensed" pitchFamily="18" charset="0"/>
              </a:rPr>
              <a:t>Process - </a:t>
            </a:r>
            <a:r>
              <a:rPr lang="en-US" sz="1000" dirty="0">
                <a:latin typeface="Garamond BookCondensed" pitchFamily="18" charset="0"/>
              </a:rPr>
              <a:t>inputs are often outputs of other processes </a:t>
            </a:r>
          </a:p>
          <a:p>
            <a:pPr marL="225262" indent="-225262"/>
            <a:r>
              <a:rPr lang="en-US" sz="1000" b="1" dirty="0">
                <a:latin typeface="Garamond BookCondensed" pitchFamily="18" charset="0"/>
              </a:rPr>
              <a:t>Product</a:t>
            </a:r>
            <a:r>
              <a:rPr lang="en-US" sz="1000" dirty="0">
                <a:latin typeface="Garamond BookCondensed" pitchFamily="18" charset="0"/>
              </a:rPr>
              <a:t> </a:t>
            </a:r>
            <a:r>
              <a:rPr lang="en-US" sz="1000" dirty="0">
                <a:latin typeface="Times New Roman"/>
              </a:rPr>
              <a:t>–</a:t>
            </a:r>
            <a:r>
              <a:rPr lang="en-US" sz="1000" dirty="0">
                <a:latin typeface="Garamond BookCondensed" pitchFamily="18" charset="0"/>
              </a:rPr>
              <a:t> In the international standard the term </a:t>
            </a:r>
            <a:r>
              <a:rPr lang="en-US" sz="1000" dirty="0">
                <a:latin typeface="Times New Roman"/>
              </a:rPr>
              <a:t>“</a:t>
            </a:r>
            <a:r>
              <a:rPr lang="en-US" sz="1000" dirty="0">
                <a:latin typeface="Garamond BookCondensed" pitchFamily="18" charset="0"/>
              </a:rPr>
              <a:t>product</a:t>
            </a:r>
            <a:r>
              <a:rPr lang="en-US" sz="1000" dirty="0">
                <a:latin typeface="Times New Roman"/>
              </a:rPr>
              <a:t>”</a:t>
            </a:r>
            <a:r>
              <a:rPr lang="en-US" sz="1000" dirty="0">
                <a:latin typeface="Garamond BookCondensed" pitchFamily="18" charset="0"/>
              </a:rPr>
              <a:t> applies only to the product intended for, or required by, a customer</a:t>
            </a:r>
          </a:p>
          <a:p>
            <a:pPr marL="225262" indent="-225262"/>
            <a:r>
              <a:rPr lang="en-US" sz="1000" b="1" dirty="0">
                <a:latin typeface="Garamond BookCondensed" pitchFamily="18" charset="0"/>
              </a:rPr>
              <a:t>Top Management</a:t>
            </a:r>
            <a:r>
              <a:rPr lang="en-US" sz="1000" dirty="0">
                <a:latin typeface="Garamond BookCondensed" pitchFamily="18" charset="0"/>
              </a:rPr>
              <a:t> </a:t>
            </a:r>
            <a:r>
              <a:rPr lang="en-US" sz="1000" dirty="0">
                <a:latin typeface="Times New Roman"/>
              </a:rPr>
              <a:t>–</a:t>
            </a:r>
            <a:r>
              <a:rPr lang="en-US" sz="1000" dirty="0">
                <a:latin typeface="Garamond BookCondensed" pitchFamily="18" charset="0"/>
              </a:rPr>
              <a:t> This will depend on the scope of application. They are the people who realistically </a:t>
            </a:r>
            <a:r>
              <a:rPr lang="en-US" sz="1000" dirty="0">
                <a:latin typeface="Times New Roman"/>
              </a:rPr>
              <a:t>“</a:t>
            </a:r>
            <a:r>
              <a:rPr lang="en-US" sz="1000" dirty="0">
                <a:latin typeface="Garamond BookCondensed" pitchFamily="18" charset="0"/>
              </a:rPr>
              <a:t>manage</a:t>
            </a:r>
            <a:r>
              <a:rPr lang="en-US" sz="1000" dirty="0">
                <a:latin typeface="Times New Roman"/>
              </a:rPr>
              <a:t>”</a:t>
            </a:r>
            <a:r>
              <a:rPr lang="en-US" sz="1000" dirty="0">
                <a:latin typeface="Garamond BookCondensed" pitchFamily="18" charset="0"/>
              </a:rPr>
              <a:t> the organization being audited</a:t>
            </a:r>
          </a:p>
          <a:p>
            <a:pPr marL="225262" indent="-225262"/>
            <a:r>
              <a:rPr lang="en-US" sz="1000" b="1" dirty="0">
                <a:latin typeface="Garamond BookCondensed" pitchFamily="18" charset="0"/>
              </a:rPr>
              <a:t>Requirement</a:t>
            </a:r>
            <a:r>
              <a:rPr lang="en-US" sz="1000" dirty="0">
                <a:latin typeface="Garamond BookCondensed" pitchFamily="18" charset="0"/>
              </a:rPr>
              <a:t> notes:</a:t>
            </a:r>
          </a:p>
          <a:p>
            <a:pPr marL="225262" indent="-225262">
              <a:buFontTx/>
              <a:buAutoNum type="arabicPeriod"/>
            </a:pPr>
            <a:r>
              <a:rPr lang="en-US" sz="1000" dirty="0">
                <a:latin typeface="Times New Roman"/>
              </a:rPr>
              <a:t>‘</a:t>
            </a:r>
            <a:r>
              <a:rPr lang="en-US" sz="1000" dirty="0">
                <a:latin typeface="Garamond BookCondensed" pitchFamily="18" charset="0"/>
              </a:rPr>
              <a:t>Generally implied</a:t>
            </a:r>
            <a:r>
              <a:rPr lang="en-US" sz="1000" dirty="0">
                <a:latin typeface="Times New Roman"/>
              </a:rPr>
              <a:t>’</a:t>
            </a:r>
            <a:r>
              <a:rPr lang="en-US" sz="1000" dirty="0">
                <a:latin typeface="Garamond BookCondensed" pitchFamily="18" charset="0"/>
              </a:rPr>
              <a:t> means that it is common practice for the organization, its customers or other interested parties that the need or expectation under consideration is implied</a:t>
            </a:r>
          </a:p>
          <a:p>
            <a:pPr marL="225262" indent="-225262">
              <a:buFontTx/>
              <a:buAutoNum type="arabicPeriod"/>
            </a:pPr>
            <a:r>
              <a:rPr lang="en-US" sz="1000" dirty="0">
                <a:latin typeface="Garamond BookCondensed" pitchFamily="18" charset="0"/>
              </a:rPr>
              <a:t>A qualifier can be used to denote a specific type of requirement, e.g. product requirement, QM requirement, customer requirement</a:t>
            </a:r>
          </a:p>
          <a:p>
            <a:pPr marL="225262" indent="-225262">
              <a:buFontTx/>
              <a:buAutoNum type="arabicPeriod"/>
            </a:pPr>
            <a:r>
              <a:rPr lang="en-US" sz="1000" dirty="0">
                <a:latin typeface="Garamond BookCondensed" pitchFamily="18" charset="0"/>
              </a:rPr>
              <a:t>A specific requirement is one which is stated, e.g. in a document</a:t>
            </a:r>
          </a:p>
          <a:p>
            <a:pPr marL="225262" indent="-225262">
              <a:buFontTx/>
              <a:buAutoNum type="arabicPeriod"/>
            </a:pPr>
            <a:r>
              <a:rPr lang="en-US" sz="1000" dirty="0">
                <a:latin typeface="Garamond BookCondensed" pitchFamily="18" charset="0"/>
              </a:rPr>
              <a:t>Requirements can be generated by different interested parties </a:t>
            </a:r>
          </a:p>
          <a:p>
            <a:pPr marL="225262" indent="-225262"/>
            <a:r>
              <a:rPr lang="en-US" sz="1000" b="1" dirty="0">
                <a:latin typeface="Garamond BookCondensed" pitchFamily="18" charset="0"/>
              </a:rPr>
              <a:t>Customer satisfaction</a:t>
            </a:r>
            <a:r>
              <a:rPr lang="en-US" sz="1000" dirty="0">
                <a:latin typeface="Garamond BookCondensed" pitchFamily="18" charset="0"/>
              </a:rPr>
              <a:t> notes:</a:t>
            </a:r>
          </a:p>
          <a:p>
            <a:pPr marL="225262" indent="-225262">
              <a:buFontTx/>
              <a:buAutoNum type="arabicPeriod"/>
            </a:pPr>
            <a:r>
              <a:rPr lang="en-US" sz="1000" dirty="0">
                <a:latin typeface="Garamond BookCondensed" pitchFamily="18" charset="0"/>
              </a:rPr>
              <a:t>Lack of customer complaints does not necessarily imply high customer satisfaction</a:t>
            </a:r>
          </a:p>
          <a:p>
            <a:pPr marL="225262" indent="-225262">
              <a:buFontTx/>
              <a:buAutoNum type="arabicPeriod"/>
            </a:pPr>
            <a:r>
              <a:rPr lang="en-US" sz="1000" dirty="0">
                <a:latin typeface="Garamond BookCondensed" pitchFamily="18" charset="0"/>
              </a:rPr>
              <a:t>Even when customer requirements have been agreed and fulfilled, this does not necessarily ensure high customer satisfaction </a:t>
            </a:r>
          </a:p>
        </p:txBody>
      </p:sp>
    </p:spTree>
    <p:extLst>
      <p:ext uri="{BB962C8B-B14F-4D97-AF65-F5344CB8AC3E}">
        <p14:creationId xmlns:p14="http://schemas.microsoft.com/office/powerpoint/2010/main" val="1149874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DB169A-1079-4819-BCCC-AF3D1A9C131F}" type="slidenum">
              <a:rPr lang="en-US"/>
              <a:pPr/>
              <a:t>25</a:t>
            </a:fld>
            <a:endParaRPr lang="en-US"/>
          </a:p>
        </p:txBody>
      </p:sp>
      <p:sp>
        <p:nvSpPr>
          <p:cNvPr id="33794"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33795"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US" sz="1000" b="1" dirty="0">
                <a:latin typeface="Garamond BookCondensed" pitchFamily="18" charset="0"/>
              </a:rPr>
              <a:t>ISO 9001:2000, </a:t>
            </a:r>
            <a:r>
              <a:rPr lang="en-US" sz="1000" b="1" i="1" dirty="0">
                <a:latin typeface="Garamond BookCondensed" pitchFamily="18" charset="0"/>
              </a:rPr>
              <a:t>Quality management systems – Requirements</a:t>
            </a:r>
            <a:endParaRPr lang="en-GB" sz="1000" dirty="0">
              <a:latin typeface="Garamond BookCondensed" pitchFamily="18" charset="0"/>
            </a:endParaRPr>
          </a:p>
          <a:p>
            <a:r>
              <a:rPr lang="en-US" sz="1000" dirty="0">
                <a:latin typeface="Garamond BookCondensed" pitchFamily="18" charset="0"/>
              </a:rPr>
              <a:t>This standard specifies the requirements for a QMS, whereby an organization needs to assess and demonstrate its ability to provide products that meet customer and applicable regulatory requirements, and thereby enhance customer satisfaction. </a:t>
            </a:r>
          </a:p>
          <a:p>
            <a:endParaRPr lang="en-US" sz="1000" dirty="0">
              <a:latin typeface="Garamond BookCondensed" pitchFamily="18" charset="0"/>
            </a:endParaRPr>
          </a:p>
          <a:p>
            <a:r>
              <a:rPr lang="en-US" sz="1000" b="1" dirty="0">
                <a:latin typeface="Garamond BookCondensed" pitchFamily="18" charset="0"/>
              </a:rPr>
              <a:t>This standard replaces ISO 9001:1994, ISO 9002:1994 and ISO 9003:1994.</a:t>
            </a:r>
            <a:endParaRPr lang="en-GB" sz="1000" b="1" dirty="0">
              <a:latin typeface="Garamond BookCondensed" pitchFamily="18" charset="0"/>
            </a:endParaRPr>
          </a:p>
          <a:p>
            <a:endParaRPr lang="en-US" sz="1000" b="1" dirty="0">
              <a:latin typeface="Garamond BookCondensed" pitchFamily="18" charset="0"/>
            </a:endParaRPr>
          </a:p>
        </p:txBody>
      </p:sp>
    </p:spTree>
    <p:extLst>
      <p:ext uri="{BB962C8B-B14F-4D97-AF65-F5344CB8AC3E}">
        <p14:creationId xmlns:p14="http://schemas.microsoft.com/office/powerpoint/2010/main" val="30005205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6D9BA2F3-5D98-4B58-82D7-E37BAFD38B08}" type="slidenum">
              <a:rPr lang="en-US" smtClean="0"/>
              <a:pPr/>
              <a:t>27</a:t>
            </a:fld>
            <a:endParaRPr lang="en-US" smtClean="0"/>
          </a:p>
        </p:txBody>
      </p:sp>
      <p:sp>
        <p:nvSpPr>
          <p:cNvPr id="65539" name="Rectangle 2"/>
          <p:cNvSpPr>
            <a:spLocks noGrp="1" noRot="1" noChangeAspect="1" noChangeArrowheads="1" noTextEdit="1"/>
          </p:cNvSpPr>
          <p:nvPr>
            <p:ph type="sldImg"/>
          </p:nvPr>
        </p:nvSpPr>
        <p:spPr>
          <a:xfrm>
            <a:off x="1146175" y="685800"/>
            <a:ext cx="4568825" cy="3427413"/>
          </a:xfrm>
          <a:ln/>
        </p:spPr>
      </p:sp>
      <p:sp>
        <p:nvSpPr>
          <p:cNvPr id="65540" name="Rectangle 3"/>
          <p:cNvSpPr>
            <a:spLocks noGrp="1" noChangeArrowheads="1"/>
          </p:cNvSpPr>
          <p:nvPr>
            <p:ph type="body" idx="1"/>
          </p:nvPr>
        </p:nvSpPr>
        <p:spPr>
          <a:xfrm>
            <a:off x="686098" y="4342191"/>
            <a:ext cx="5485805" cy="4115405"/>
          </a:xfrm>
          <a:noFill/>
          <a:ln/>
        </p:spPr>
        <p:txBody>
          <a:bodyPr/>
          <a:lstStyle/>
          <a:p>
            <a:pPr eaLnBrk="1" hangingPunct="1"/>
            <a:endParaRPr lang="sw-KE" smtClean="0"/>
          </a:p>
        </p:txBody>
      </p:sp>
    </p:spTree>
    <p:extLst>
      <p:ext uri="{BB962C8B-B14F-4D97-AF65-F5344CB8AC3E}">
        <p14:creationId xmlns:p14="http://schemas.microsoft.com/office/powerpoint/2010/main" val="34882579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EC4F1CCB-1311-4C49-8862-0B8047369035}" type="slidenum">
              <a:rPr lang="en-US" smtClean="0"/>
              <a:pPr/>
              <a:t>28</a:t>
            </a:fld>
            <a:endParaRPr lang="en-US" smtClean="0"/>
          </a:p>
        </p:txBody>
      </p:sp>
      <p:sp>
        <p:nvSpPr>
          <p:cNvPr id="66563" name="Rectangle 2"/>
          <p:cNvSpPr>
            <a:spLocks noGrp="1" noRot="1" noChangeAspect="1" noChangeArrowheads="1" noTextEdit="1"/>
          </p:cNvSpPr>
          <p:nvPr>
            <p:ph type="sldImg"/>
          </p:nvPr>
        </p:nvSpPr>
        <p:spPr>
          <a:xfrm>
            <a:off x="1146175" y="685800"/>
            <a:ext cx="4568825" cy="3427413"/>
          </a:xfrm>
          <a:ln/>
        </p:spPr>
      </p:sp>
      <p:sp>
        <p:nvSpPr>
          <p:cNvPr id="66564" name="Rectangle 3"/>
          <p:cNvSpPr>
            <a:spLocks noGrp="1" noChangeArrowheads="1"/>
          </p:cNvSpPr>
          <p:nvPr>
            <p:ph type="body" idx="1"/>
          </p:nvPr>
        </p:nvSpPr>
        <p:spPr>
          <a:xfrm>
            <a:off x="686098" y="4342191"/>
            <a:ext cx="5485805" cy="4115405"/>
          </a:xfrm>
          <a:noFill/>
          <a:ln/>
        </p:spPr>
        <p:txBody>
          <a:bodyPr/>
          <a:lstStyle/>
          <a:p>
            <a:pPr eaLnBrk="1" hangingPunct="1"/>
            <a:endParaRPr lang="sw-KE" smtClean="0"/>
          </a:p>
        </p:txBody>
      </p:sp>
    </p:spTree>
    <p:extLst>
      <p:ext uri="{BB962C8B-B14F-4D97-AF65-F5344CB8AC3E}">
        <p14:creationId xmlns:p14="http://schemas.microsoft.com/office/powerpoint/2010/main" val="40779030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73A3B6B-5F7C-4EB8-99A0-EF37E543DB52}" type="slidenum">
              <a:rPr lang="en-US" smtClean="0"/>
              <a:pPr/>
              <a:t>29</a:t>
            </a:fld>
            <a:endParaRPr lang="en-US" smtClean="0"/>
          </a:p>
        </p:txBody>
      </p:sp>
      <p:sp>
        <p:nvSpPr>
          <p:cNvPr id="67587" name="Rectangle 2"/>
          <p:cNvSpPr>
            <a:spLocks noGrp="1" noRot="1" noChangeAspect="1" noChangeArrowheads="1" noTextEdit="1"/>
          </p:cNvSpPr>
          <p:nvPr>
            <p:ph type="sldImg"/>
          </p:nvPr>
        </p:nvSpPr>
        <p:spPr>
          <a:xfrm>
            <a:off x="1028700" y="685800"/>
            <a:ext cx="4572000" cy="3429000"/>
          </a:xfrm>
          <a:ln/>
        </p:spPr>
      </p:sp>
      <p:sp>
        <p:nvSpPr>
          <p:cNvPr id="6758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604255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67BE8C1D-14F4-4B5F-AC56-6B152B16B32E}" type="slidenum">
              <a:rPr lang="en-US" smtClean="0"/>
              <a:pPr/>
              <a:t>30</a:t>
            </a:fld>
            <a:endParaRPr lang="en-US" smtClean="0"/>
          </a:p>
        </p:txBody>
      </p:sp>
      <p:sp>
        <p:nvSpPr>
          <p:cNvPr id="70659" name="Rectangle 2"/>
          <p:cNvSpPr>
            <a:spLocks noGrp="1" noRot="1" noChangeAspect="1" noChangeArrowheads="1" noTextEdit="1"/>
          </p:cNvSpPr>
          <p:nvPr>
            <p:ph type="sldImg"/>
          </p:nvPr>
        </p:nvSpPr>
        <p:spPr>
          <a:xfrm>
            <a:off x="1146175" y="685800"/>
            <a:ext cx="4568825" cy="3427413"/>
          </a:xfrm>
          <a:ln/>
        </p:spPr>
      </p:sp>
      <p:sp>
        <p:nvSpPr>
          <p:cNvPr id="70660" name="Rectangle 3"/>
          <p:cNvSpPr>
            <a:spLocks noGrp="1" noChangeArrowheads="1"/>
          </p:cNvSpPr>
          <p:nvPr>
            <p:ph type="body" idx="1"/>
          </p:nvPr>
        </p:nvSpPr>
        <p:spPr>
          <a:xfrm>
            <a:off x="686098" y="4342191"/>
            <a:ext cx="5485805" cy="4115405"/>
          </a:xfrm>
          <a:noFill/>
          <a:ln/>
        </p:spPr>
        <p:txBody>
          <a:bodyPr/>
          <a:lstStyle/>
          <a:p>
            <a:pPr eaLnBrk="1" hangingPunct="1"/>
            <a:endParaRPr lang="sw-KE" smtClean="0"/>
          </a:p>
        </p:txBody>
      </p:sp>
    </p:spTree>
    <p:extLst>
      <p:ext uri="{BB962C8B-B14F-4D97-AF65-F5344CB8AC3E}">
        <p14:creationId xmlns:p14="http://schemas.microsoft.com/office/powerpoint/2010/main" val="3637065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80DE300B-0A08-4EB0-89CD-FC581B44DC98}" type="slidenum">
              <a:rPr lang="en-US" smtClean="0"/>
              <a:pPr/>
              <a:t>31</a:t>
            </a:fld>
            <a:endParaRPr lang="en-US" smtClean="0"/>
          </a:p>
        </p:txBody>
      </p:sp>
      <p:sp>
        <p:nvSpPr>
          <p:cNvPr id="71683" name="Rectangle 2"/>
          <p:cNvSpPr>
            <a:spLocks noGrp="1" noRot="1" noChangeAspect="1" noChangeArrowheads="1" noTextEdit="1"/>
          </p:cNvSpPr>
          <p:nvPr>
            <p:ph type="sldImg"/>
          </p:nvPr>
        </p:nvSpPr>
        <p:spPr>
          <a:xfrm>
            <a:off x="1146175" y="685800"/>
            <a:ext cx="4568825" cy="3427413"/>
          </a:xfrm>
          <a:ln/>
        </p:spPr>
      </p:sp>
      <p:sp>
        <p:nvSpPr>
          <p:cNvPr id="71684" name="Rectangle 3"/>
          <p:cNvSpPr>
            <a:spLocks noGrp="1" noChangeArrowheads="1"/>
          </p:cNvSpPr>
          <p:nvPr>
            <p:ph type="body" idx="1"/>
          </p:nvPr>
        </p:nvSpPr>
        <p:spPr>
          <a:xfrm>
            <a:off x="686098" y="4342191"/>
            <a:ext cx="5485805" cy="4115405"/>
          </a:xfrm>
          <a:noFill/>
          <a:ln/>
        </p:spPr>
        <p:txBody>
          <a:bodyPr/>
          <a:lstStyle/>
          <a:p>
            <a:pPr eaLnBrk="1" hangingPunct="1"/>
            <a:endParaRPr lang="sw-KE" smtClean="0"/>
          </a:p>
        </p:txBody>
      </p:sp>
    </p:spTree>
    <p:extLst>
      <p:ext uri="{BB962C8B-B14F-4D97-AF65-F5344CB8AC3E}">
        <p14:creationId xmlns:p14="http://schemas.microsoft.com/office/powerpoint/2010/main" val="1069546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AB5FA30B-E06C-436E-95EC-FF23F76E0302}" type="slidenum">
              <a:rPr lang="en-US" smtClean="0"/>
              <a:pPr/>
              <a:t>32</a:t>
            </a:fld>
            <a:endParaRPr lang="en-US" smtClean="0"/>
          </a:p>
        </p:txBody>
      </p:sp>
      <p:sp>
        <p:nvSpPr>
          <p:cNvPr id="72707" name="Rectangle 2"/>
          <p:cNvSpPr>
            <a:spLocks noGrp="1" noRot="1" noChangeAspect="1" noChangeArrowheads="1" noTextEdit="1"/>
          </p:cNvSpPr>
          <p:nvPr>
            <p:ph type="sldImg"/>
          </p:nvPr>
        </p:nvSpPr>
        <p:spPr>
          <a:xfrm>
            <a:off x="1184275" y="709613"/>
            <a:ext cx="4533900" cy="3402012"/>
          </a:xfrm>
          <a:ln/>
        </p:spPr>
      </p:sp>
      <p:sp>
        <p:nvSpPr>
          <p:cNvPr id="72708" name="Rectangle 3"/>
          <p:cNvSpPr>
            <a:spLocks noGrp="1" noChangeArrowheads="1"/>
          </p:cNvSpPr>
          <p:nvPr>
            <p:ph type="body" idx="1"/>
          </p:nvPr>
        </p:nvSpPr>
        <p:spPr>
          <a:xfrm>
            <a:off x="942083" y="4322536"/>
            <a:ext cx="5019972" cy="4110869"/>
          </a:xfrm>
          <a:noFill/>
          <a:ln/>
        </p:spPr>
        <p:txBody>
          <a:bodyPr/>
          <a:lstStyle/>
          <a:p>
            <a:pPr eaLnBrk="1" hangingPunct="1"/>
            <a:endParaRPr lang="en-US" smtClean="0"/>
          </a:p>
        </p:txBody>
      </p:sp>
    </p:spTree>
    <p:extLst>
      <p:ext uri="{BB962C8B-B14F-4D97-AF65-F5344CB8AC3E}">
        <p14:creationId xmlns:p14="http://schemas.microsoft.com/office/powerpoint/2010/main" val="4967703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725D3C97-C926-45BF-B660-A61EE69EB6A0}" type="slidenum">
              <a:rPr lang="en-US" smtClean="0"/>
              <a:pPr/>
              <a:t>33</a:t>
            </a:fld>
            <a:endParaRPr lang="en-US" smtClean="0"/>
          </a:p>
        </p:txBody>
      </p:sp>
      <p:sp>
        <p:nvSpPr>
          <p:cNvPr id="73731" name="Rectangle 2"/>
          <p:cNvSpPr>
            <a:spLocks noGrp="1" noRot="1" noChangeAspect="1" noChangeArrowheads="1" noTextEdit="1"/>
          </p:cNvSpPr>
          <p:nvPr>
            <p:ph type="sldImg"/>
          </p:nvPr>
        </p:nvSpPr>
        <p:spPr>
          <a:xfrm>
            <a:off x="1184275" y="709613"/>
            <a:ext cx="4533900" cy="3402012"/>
          </a:xfrm>
          <a:ln/>
        </p:spPr>
      </p:sp>
      <p:sp>
        <p:nvSpPr>
          <p:cNvPr id="73732" name="Rectangle 3"/>
          <p:cNvSpPr>
            <a:spLocks noGrp="1" noChangeArrowheads="1"/>
          </p:cNvSpPr>
          <p:nvPr>
            <p:ph type="body" idx="1"/>
          </p:nvPr>
        </p:nvSpPr>
        <p:spPr>
          <a:xfrm>
            <a:off x="942083" y="4322536"/>
            <a:ext cx="5019972" cy="4110869"/>
          </a:xfrm>
          <a:noFill/>
          <a:ln/>
        </p:spPr>
        <p:txBody>
          <a:bodyPr/>
          <a:lstStyle/>
          <a:p>
            <a:pPr eaLnBrk="1" hangingPunct="1"/>
            <a:endParaRPr lang="en-US" smtClean="0"/>
          </a:p>
        </p:txBody>
      </p:sp>
    </p:spTree>
    <p:extLst>
      <p:ext uri="{BB962C8B-B14F-4D97-AF65-F5344CB8AC3E}">
        <p14:creationId xmlns:p14="http://schemas.microsoft.com/office/powerpoint/2010/main" val="20099861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753C734B-C68E-4D61-AF56-C6586A32DF77}" type="slidenum">
              <a:rPr lang="en-GB" smtClean="0"/>
              <a:pPr/>
              <a:t>35</a:t>
            </a:fld>
            <a:endParaRPr lang="en-GB" smtClean="0"/>
          </a:p>
        </p:txBody>
      </p:sp>
      <p:sp>
        <p:nvSpPr>
          <p:cNvPr id="74755" name="Rectangle 2"/>
          <p:cNvSpPr>
            <a:spLocks noGrp="1" noRot="1" noChangeAspect="1" noChangeArrowheads="1" noTextEdit="1"/>
          </p:cNvSpPr>
          <p:nvPr>
            <p:ph type="sldImg"/>
          </p:nvPr>
        </p:nvSpPr>
        <p:spPr>
          <a:xfrm>
            <a:off x="1146175" y="685800"/>
            <a:ext cx="4568825" cy="3427413"/>
          </a:xfrm>
          <a:ln/>
        </p:spPr>
      </p:sp>
      <p:sp>
        <p:nvSpPr>
          <p:cNvPr id="74756" name="Rectangle 3"/>
          <p:cNvSpPr>
            <a:spLocks noGrp="1" noChangeArrowheads="1"/>
          </p:cNvSpPr>
          <p:nvPr>
            <p:ph type="body" idx="1"/>
          </p:nvPr>
        </p:nvSpPr>
        <p:spPr>
          <a:xfrm>
            <a:off x="686098" y="4342191"/>
            <a:ext cx="5485805" cy="4115405"/>
          </a:xfrm>
          <a:noFill/>
          <a:ln/>
        </p:spPr>
        <p:txBody>
          <a:bodyPr/>
          <a:lstStyle/>
          <a:p>
            <a:pPr eaLnBrk="1" hangingPunct="1"/>
            <a:endParaRPr lang="sw-KE" smtClean="0"/>
          </a:p>
        </p:txBody>
      </p:sp>
    </p:spTree>
    <p:extLst>
      <p:ext uri="{BB962C8B-B14F-4D97-AF65-F5344CB8AC3E}">
        <p14:creationId xmlns:p14="http://schemas.microsoft.com/office/powerpoint/2010/main" val="2173316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B7E7AF-06AF-46FE-9F91-2DD8070A2B40}" type="slidenum">
              <a:rPr lang="en-US"/>
              <a:pPr/>
              <a:t>4</a:t>
            </a:fld>
            <a:endParaRPr lang="en-US"/>
          </a:p>
        </p:txBody>
      </p:sp>
      <p:sp>
        <p:nvSpPr>
          <p:cNvPr id="44034"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44035"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GB" sz="1000" b="1" i="1" u="sng" dirty="0">
                <a:solidFill>
                  <a:srgbClr val="000000"/>
                </a:solidFill>
                <a:latin typeface="Garamond BookCondensed" pitchFamily="18" charset="0"/>
              </a:rPr>
              <a:t>What is ISO 9000?</a:t>
            </a:r>
            <a:r>
              <a:rPr lang="en-GB" sz="1000" b="1" u="sng" dirty="0">
                <a:solidFill>
                  <a:srgbClr val="000000"/>
                </a:solidFill>
                <a:latin typeface="Garamond BookCondensed" pitchFamily="18" charset="0"/>
              </a:rPr>
              <a:t/>
            </a:r>
            <a:br>
              <a:rPr lang="en-GB" sz="1000" b="1" u="sng" dirty="0">
                <a:solidFill>
                  <a:srgbClr val="000000"/>
                </a:solidFill>
                <a:latin typeface="Garamond BookCondensed" pitchFamily="18" charset="0"/>
              </a:rPr>
            </a:br>
            <a:r>
              <a:rPr lang="en-GB" sz="1000" dirty="0">
                <a:solidFill>
                  <a:srgbClr val="000000"/>
                </a:solidFill>
                <a:latin typeface="Garamond BookCondensed" pitchFamily="18" charset="0"/>
              </a:rPr>
              <a:t>The ISO 9000 family of standards represents an international consensus on good management practices with the aim of ensuring that the organization can time and time again deliver the product or services that meet the client's quality requirements. These good practices have been distilled into a set of standardized requirements for a quality management system, regardless of what your organization does, its size, or whether it's in the private, or public sector.</a:t>
            </a:r>
          </a:p>
          <a:p>
            <a:r>
              <a:rPr lang="en-GB" sz="1000" b="1" i="1" u="sng" dirty="0">
                <a:solidFill>
                  <a:srgbClr val="000000"/>
                </a:solidFill>
                <a:latin typeface="Garamond BookCondensed" pitchFamily="18" charset="0"/>
              </a:rPr>
              <a:t>Who?</a:t>
            </a:r>
            <a:r>
              <a:rPr lang="en-GB" sz="1000" b="1" u="sng" dirty="0">
                <a:solidFill>
                  <a:srgbClr val="000000"/>
                </a:solidFill>
                <a:latin typeface="Garamond BookCondensed" pitchFamily="18" charset="0"/>
              </a:rPr>
              <a:t/>
            </a:r>
            <a:br>
              <a:rPr lang="en-GB" sz="1000" b="1" u="sng" dirty="0">
                <a:solidFill>
                  <a:srgbClr val="000000"/>
                </a:solidFill>
                <a:latin typeface="Garamond BookCondensed" pitchFamily="18" charset="0"/>
              </a:rPr>
            </a:br>
            <a:r>
              <a:rPr lang="en-GB" sz="1000" dirty="0">
                <a:solidFill>
                  <a:srgbClr val="000000"/>
                </a:solidFill>
                <a:latin typeface="Garamond BookCondensed" pitchFamily="18" charset="0"/>
              </a:rPr>
              <a:t>In the ISO system, standards are developed by national delegations of experts from business, government and other relevant organizations. In 1979, a new ISO technical committee was approved: ISO/TC 176, </a:t>
            </a:r>
            <a:r>
              <a:rPr lang="en-GB" sz="1000" i="1" dirty="0">
                <a:solidFill>
                  <a:srgbClr val="000000"/>
                </a:solidFill>
                <a:latin typeface="Garamond BookCondensed" pitchFamily="18" charset="0"/>
              </a:rPr>
              <a:t>Quality management and quality assurance</a:t>
            </a:r>
            <a:r>
              <a:rPr lang="en-GB" sz="1000" dirty="0">
                <a:solidFill>
                  <a:srgbClr val="000000"/>
                </a:solidFill>
                <a:latin typeface="Garamond BookCondensed" pitchFamily="18" charset="0"/>
              </a:rPr>
              <a:t>. Initially, 20 member countries decided to become active participants (P-members) in the work of this new committee and another 14 countries co-opted to follow the work as observers (O-members). Today, the number of countries participating in ISO/TC 176 is more than 50, with around another 20 as observers. The new committee set to work and, in 1986, had completed its first standards. Published in the early part of 1987, these standards were known as the ISO 9000 series.</a:t>
            </a:r>
          </a:p>
          <a:p>
            <a:r>
              <a:rPr lang="en-GB" sz="1000" b="1" i="1" u="sng" dirty="0">
                <a:solidFill>
                  <a:srgbClr val="000000"/>
                </a:solidFill>
                <a:latin typeface="Garamond BookCondensed" pitchFamily="18" charset="0"/>
              </a:rPr>
              <a:t>The Numbers!</a:t>
            </a:r>
          </a:p>
          <a:p>
            <a:r>
              <a:rPr lang="en-GB" sz="1000" dirty="0">
                <a:solidFill>
                  <a:srgbClr val="000000"/>
                </a:solidFill>
                <a:latin typeface="Garamond BookCondensed" pitchFamily="18" charset="0"/>
              </a:rPr>
              <a:t>The success of the ISO 9000 family of standards is still growing, and the number of countries where ISO 9000 is being implemented has increased. Up to the end of December 2000, </a:t>
            </a:r>
            <a:r>
              <a:rPr lang="en-GB" sz="1000" b="1" dirty="0">
                <a:solidFill>
                  <a:srgbClr val="000000"/>
                </a:solidFill>
                <a:latin typeface="Garamond BookCondensed" pitchFamily="18" charset="0"/>
              </a:rPr>
              <a:t>at least 408 631 ISO 9000 certificates</a:t>
            </a:r>
            <a:r>
              <a:rPr lang="en-GB" sz="1000" dirty="0">
                <a:solidFill>
                  <a:srgbClr val="000000"/>
                </a:solidFill>
                <a:latin typeface="Garamond BookCondensed" pitchFamily="18" charset="0"/>
              </a:rPr>
              <a:t> had been awarded in </a:t>
            </a:r>
            <a:r>
              <a:rPr lang="en-GB" sz="1000" b="1" dirty="0">
                <a:solidFill>
                  <a:srgbClr val="000000"/>
                </a:solidFill>
                <a:latin typeface="Garamond BookCondensed" pitchFamily="18" charset="0"/>
              </a:rPr>
              <a:t>158 </a:t>
            </a:r>
            <a:r>
              <a:rPr lang="en-GB" sz="1000" dirty="0">
                <a:solidFill>
                  <a:srgbClr val="000000"/>
                </a:solidFill>
                <a:latin typeface="Garamond BookCondensed" pitchFamily="18" charset="0"/>
              </a:rPr>
              <a:t>countries worldwide. Kenya had issued only 73 certificates.</a:t>
            </a:r>
          </a:p>
          <a:p>
            <a:endParaRPr lang="en-GB" sz="1000" dirty="0">
              <a:solidFill>
                <a:srgbClr val="000000"/>
              </a:solidFill>
              <a:latin typeface="Garamond BookCondensed" pitchFamily="18" charset="0"/>
            </a:endParaRPr>
          </a:p>
          <a:p>
            <a:endParaRPr lang="en-GB" dirty="0">
              <a:latin typeface="Garamond BookCondensed" pitchFamily="18" charset="0"/>
            </a:endParaRPr>
          </a:p>
        </p:txBody>
      </p:sp>
    </p:spTree>
    <p:extLst>
      <p:ext uri="{BB962C8B-B14F-4D97-AF65-F5344CB8AC3E}">
        <p14:creationId xmlns:p14="http://schemas.microsoft.com/office/powerpoint/2010/main" val="9746571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B8EB0938-733D-400C-8F70-53902A8ADA56}" type="slidenum">
              <a:rPr lang="en-US" smtClean="0"/>
              <a:pPr/>
              <a:t>43</a:t>
            </a:fld>
            <a:endParaRPr lang="en-US" smtClean="0"/>
          </a:p>
        </p:txBody>
      </p:sp>
      <p:sp>
        <p:nvSpPr>
          <p:cNvPr id="89091" name="Rectangle 2"/>
          <p:cNvSpPr>
            <a:spLocks noGrp="1" noRot="1" noChangeAspect="1" noChangeArrowheads="1" noTextEdit="1"/>
          </p:cNvSpPr>
          <p:nvPr>
            <p:ph type="sldImg"/>
          </p:nvPr>
        </p:nvSpPr>
        <p:spPr>
          <a:xfrm>
            <a:off x="1189038" y="709613"/>
            <a:ext cx="4533900" cy="3402012"/>
          </a:xfrm>
          <a:ln/>
        </p:spPr>
      </p:sp>
      <p:sp>
        <p:nvSpPr>
          <p:cNvPr id="89092" name="Rectangle 3"/>
          <p:cNvSpPr>
            <a:spLocks noGrp="1" noChangeArrowheads="1"/>
          </p:cNvSpPr>
          <p:nvPr>
            <p:ph type="body" idx="1"/>
          </p:nvPr>
        </p:nvSpPr>
        <p:spPr>
          <a:xfrm>
            <a:off x="942083" y="4322536"/>
            <a:ext cx="5019972" cy="4110869"/>
          </a:xfrm>
          <a:noFill/>
          <a:ln/>
        </p:spPr>
        <p:txBody>
          <a:bodyPr/>
          <a:lstStyle/>
          <a:p>
            <a:pPr eaLnBrk="1" hangingPunct="1"/>
            <a:endParaRPr lang="en-US" smtClean="0"/>
          </a:p>
        </p:txBody>
      </p:sp>
    </p:spTree>
    <p:extLst>
      <p:ext uri="{BB962C8B-B14F-4D97-AF65-F5344CB8AC3E}">
        <p14:creationId xmlns:p14="http://schemas.microsoft.com/office/powerpoint/2010/main" val="7249289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41B47E62-1AF9-4C3C-A93A-904BB9705495}" type="slidenum">
              <a:rPr lang="en-US" smtClean="0"/>
              <a:pPr/>
              <a:t>44</a:t>
            </a:fld>
            <a:endParaRPr lang="en-US" smtClean="0"/>
          </a:p>
        </p:txBody>
      </p:sp>
      <p:sp>
        <p:nvSpPr>
          <p:cNvPr id="90115" name="Rectangle 2"/>
          <p:cNvSpPr>
            <a:spLocks noGrp="1" noRot="1" noChangeAspect="1" noChangeArrowheads="1" noTextEdit="1"/>
          </p:cNvSpPr>
          <p:nvPr>
            <p:ph type="sldImg"/>
          </p:nvPr>
        </p:nvSpPr>
        <p:spPr>
          <a:xfrm>
            <a:off x="1143000" y="684213"/>
            <a:ext cx="4573588" cy="3430587"/>
          </a:xfrm>
          <a:ln/>
        </p:spPr>
      </p:sp>
      <p:sp>
        <p:nvSpPr>
          <p:cNvPr id="90116" name="Rectangle 3"/>
          <p:cNvSpPr>
            <a:spLocks noGrp="1" noChangeArrowheads="1"/>
          </p:cNvSpPr>
          <p:nvPr>
            <p:ph type="body" idx="1"/>
          </p:nvPr>
        </p:nvSpPr>
        <p:spPr>
          <a:xfrm>
            <a:off x="687586" y="4345214"/>
            <a:ext cx="5482828" cy="4113893"/>
          </a:xfrm>
          <a:noFill/>
          <a:ln/>
        </p:spPr>
        <p:txBody>
          <a:bodyPr/>
          <a:lstStyle/>
          <a:p>
            <a:pPr eaLnBrk="1" hangingPunct="1"/>
            <a:endParaRPr lang="sw-KE" smtClean="0"/>
          </a:p>
        </p:txBody>
      </p:sp>
    </p:spTree>
    <p:extLst>
      <p:ext uri="{BB962C8B-B14F-4D97-AF65-F5344CB8AC3E}">
        <p14:creationId xmlns:p14="http://schemas.microsoft.com/office/powerpoint/2010/main" val="17122207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603634EB-F850-4D34-9BA8-FF2004006E16}" type="slidenum">
              <a:rPr lang="en-US" smtClean="0"/>
              <a:pPr/>
              <a:t>45</a:t>
            </a:fld>
            <a:endParaRPr lang="en-US" smtClean="0"/>
          </a:p>
        </p:txBody>
      </p:sp>
      <p:sp>
        <p:nvSpPr>
          <p:cNvPr id="91139" name="Rectangle 2"/>
          <p:cNvSpPr>
            <a:spLocks noGrp="1" noRot="1" noChangeAspect="1" noChangeArrowheads="1" noTextEdit="1"/>
          </p:cNvSpPr>
          <p:nvPr>
            <p:ph type="sldImg"/>
          </p:nvPr>
        </p:nvSpPr>
        <p:spPr>
          <a:xfrm>
            <a:off x="1144588" y="685800"/>
            <a:ext cx="4570412" cy="3429000"/>
          </a:xfrm>
          <a:ln/>
        </p:spPr>
      </p:sp>
      <p:sp>
        <p:nvSpPr>
          <p:cNvPr id="91140" name="Rectangle 3"/>
          <p:cNvSpPr>
            <a:spLocks noGrp="1" noChangeArrowheads="1"/>
          </p:cNvSpPr>
          <p:nvPr>
            <p:ph type="body" idx="1"/>
          </p:nvPr>
        </p:nvSpPr>
        <p:spPr>
          <a:xfrm>
            <a:off x="686098" y="4343704"/>
            <a:ext cx="5485805" cy="4113892"/>
          </a:xfrm>
          <a:noFill/>
          <a:ln/>
        </p:spPr>
        <p:txBody>
          <a:bodyPr/>
          <a:lstStyle/>
          <a:p>
            <a:pPr eaLnBrk="1" hangingPunct="1"/>
            <a:endParaRPr lang="sw-KE" smtClean="0"/>
          </a:p>
        </p:txBody>
      </p:sp>
    </p:spTree>
    <p:extLst>
      <p:ext uri="{BB962C8B-B14F-4D97-AF65-F5344CB8AC3E}">
        <p14:creationId xmlns:p14="http://schemas.microsoft.com/office/powerpoint/2010/main" val="33267093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BB58852F-B6A3-431B-B8C2-8A38F57B21FC}" type="slidenum">
              <a:rPr lang="en-US" smtClean="0"/>
              <a:pPr/>
              <a:t>46</a:t>
            </a:fld>
            <a:endParaRPr lang="en-US" smtClean="0"/>
          </a:p>
        </p:txBody>
      </p:sp>
      <p:sp>
        <p:nvSpPr>
          <p:cNvPr id="92163" name="Rectangle 2"/>
          <p:cNvSpPr>
            <a:spLocks noGrp="1" noRot="1" noChangeAspect="1" noChangeArrowheads="1" noTextEdit="1"/>
          </p:cNvSpPr>
          <p:nvPr>
            <p:ph type="sldImg"/>
          </p:nvPr>
        </p:nvSpPr>
        <p:spPr>
          <a:xfrm>
            <a:off x="1144588" y="685800"/>
            <a:ext cx="4570412" cy="3429000"/>
          </a:xfrm>
          <a:ln/>
        </p:spPr>
      </p:sp>
      <p:sp>
        <p:nvSpPr>
          <p:cNvPr id="92164" name="Rectangle 3"/>
          <p:cNvSpPr>
            <a:spLocks noGrp="1" noChangeArrowheads="1"/>
          </p:cNvSpPr>
          <p:nvPr>
            <p:ph type="body" idx="1"/>
          </p:nvPr>
        </p:nvSpPr>
        <p:spPr>
          <a:xfrm>
            <a:off x="686098" y="4343704"/>
            <a:ext cx="5485805" cy="4113892"/>
          </a:xfrm>
          <a:noFill/>
          <a:ln/>
        </p:spPr>
        <p:txBody>
          <a:bodyPr/>
          <a:lstStyle/>
          <a:p>
            <a:pPr eaLnBrk="1" hangingPunct="1"/>
            <a:endParaRPr lang="sw-KE" smtClean="0"/>
          </a:p>
        </p:txBody>
      </p:sp>
    </p:spTree>
    <p:extLst>
      <p:ext uri="{BB962C8B-B14F-4D97-AF65-F5344CB8AC3E}">
        <p14:creationId xmlns:p14="http://schemas.microsoft.com/office/powerpoint/2010/main" val="29386279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F67F4E06-2B81-47F1-AB7D-9A9B4C4F0B90}" type="slidenum">
              <a:rPr lang="en-US" smtClean="0"/>
              <a:pPr/>
              <a:t>47</a:t>
            </a:fld>
            <a:endParaRPr lang="en-US" smtClean="0"/>
          </a:p>
        </p:txBody>
      </p:sp>
      <p:sp>
        <p:nvSpPr>
          <p:cNvPr id="93187" name="Rectangle 2"/>
          <p:cNvSpPr>
            <a:spLocks noGrp="1" noRot="1" noChangeAspect="1" noChangeArrowheads="1" noTextEdit="1"/>
          </p:cNvSpPr>
          <p:nvPr>
            <p:ph type="sldImg"/>
          </p:nvPr>
        </p:nvSpPr>
        <p:spPr>
          <a:xfrm>
            <a:off x="1144588" y="685800"/>
            <a:ext cx="4570412" cy="3429000"/>
          </a:xfrm>
          <a:ln/>
        </p:spPr>
      </p:sp>
      <p:sp>
        <p:nvSpPr>
          <p:cNvPr id="93188" name="Rectangle 3"/>
          <p:cNvSpPr>
            <a:spLocks noGrp="1" noChangeArrowheads="1"/>
          </p:cNvSpPr>
          <p:nvPr>
            <p:ph type="body" idx="1"/>
          </p:nvPr>
        </p:nvSpPr>
        <p:spPr>
          <a:xfrm>
            <a:off x="687586" y="4345214"/>
            <a:ext cx="5482828" cy="4112381"/>
          </a:xfrm>
          <a:noFill/>
          <a:ln/>
        </p:spPr>
        <p:txBody>
          <a:bodyPr/>
          <a:lstStyle/>
          <a:p>
            <a:pPr eaLnBrk="1" hangingPunct="1"/>
            <a:endParaRPr lang="en-US" smtClean="0"/>
          </a:p>
        </p:txBody>
      </p:sp>
    </p:spTree>
    <p:extLst>
      <p:ext uri="{BB962C8B-B14F-4D97-AF65-F5344CB8AC3E}">
        <p14:creationId xmlns:p14="http://schemas.microsoft.com/office/powerpoint/2010/main" val="22085577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3E135D77-D71A-452A-8D9E-A6AD0E4FAE80}" type="slidenum">
              <a:rPr lang="en-US" smtClean="0"/>
              <a:pPr/>
              <a:t>48</a:t>
            </a:fld>
            <a:endParaRPr lang="en-US" smtClean="0"/>
          </a:p>
        </p:txBody>
      </p:sp>
      <p:sp>
        <p:nvSpPr>
          <p:cNvPr id="94211" name="Rectangle 2"/>
          <p:cNvSpPr>
            <a:spLocks noGrp="1" noRot="1" noChangeAspect="1" noChangeArrowheads="1" noTextEdit="1"/>
          </p:cNvSpPr>
          <p:nvPr>
            <p:ph type="sldImg"/>
          </p:nvPr>
        </p:nvSpPr>
        <p:spPr>
          <a:xfrm>
            <a:off x="1144588" y="685800"/>
            <a:ext cx="4570412" cy="3429000"/>
          </a:xfrm>
          <a:ln/>
        </p:spPr>
      </p:sp>
      <p:sp>
        <p:nvSpPr>
          <p:cNvPr id="94212" name="Rectangle 3"/>
          <p:cNvSpPr>
            <a:spLocks noGrp="1" noChangeArrowheads="1"/>
          </p:cNvSpPr>
          <p:nvPr>
            <p:ph type="body" idx="1"/>
          </p:nvPr>
        </p:nvSpPr>
        <p:spPr>
          <a:xfrm>
            <a:off x="687586" y="4345214"/>
            <a:ext cx="5482828" cy="4112381"/>
          </a:xfrm>
          <a:noFill/>
          <a:ln/>
        </p:spPr>
        <p:txBody>
          <a:bodyPr/>
          <a:lstStyle/>
          <a:p>
            <a:pPr eaLnBrk="1" hangingPunct="1"/>
            <a:endParaRPr lang="en-US" smtClean="0"/>
          </a:p>
        </p:txBody>
      </p:sp>
    </p:spTree>
    <p:extLst>
      <p:ext uri="{BB962C8B-B14F-4D97-AF65-F5344CB8AC3E}">
        <p14:creationId xmlns:p14="http://schemas.microsoft.com/office/powerpoint/2010/main" val="38109580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7737EA8F-4E45-4658-B292-F091BC8A3BFD}" type="slidenum">
              <a:rPr lang="en-US" smtClean="0"/>
              <a:pPr/>
              <a:t>49</a:t>
            </a:fld>
            <a:endParaRPr lang="en-US" smtClean="0"/>
          </a:p>
        </p:txBody>
      </p:sp>
      <p:sp>
        <p:nvSpPr>
          <p:cNvPr id="95235" name="Rectangle 2"/>
          <p:cNvSpPr>
            <a:spLocks noGrp="1" noRot="1" noChangeAspect="1" noChangeArrowheads="1" noTextEdit="1"/>
          </p:cNvSpPr>
          <p:nvPr>
            <p:ph type="sldImg"/>
          </p:nvPr>
        </p:nvSpPr>
        <p:spPr>
          <a:xfrm>
            <a:off x="1144588" y="685800"/>
            <a:ext cx="4570412" cy="3429000"/>
          </a:xfrm>
          <a:ln/>
        </p:spPr>
      </p:sp>
      <p:sp>
        <p:nvSpPr>
          <p:cNvPr id="95236" name="Rectangle 3"/>
          <p:cNvSpPr>
            <a:spLocks noGrp="1" noChangeArrowheads="1"/>
          </p:cNvSpPr>
          <p:nvPr>
            <p:ph type="body" idx="1"/>
          </p:nvPr>
        </p:nvSpPr>
        <p:spPr>
          <a:xfrm>
            <a:off x="686098" y="4343704"/>
            <a:ext cx="5485805" cy="4113892"/>
          </a:xfrm>
          <a:noFill/>
          <a:ln/>
        </p:spPr>
        <p:txBody>
          <a:bodyPr/>
          <a:lstStyle/>
          <a:p>
            <a:pPr eaLnBrk="1" hangingPunct="1"/>
            <a:endParaRPr lang="sw-KE" smtClean="0"/>
          </a:p>
        </p:txBody>
      </p:sp>
    </p:spTree>
    <p:extLst>
      <p:ext uri="{BB962C8B-B14F-4D97-AF65-F5344CB8AC3E}">
        <p14:creationId xmlns:p14="http://schemas.microsoft.com/office/powerpoint/2010/main" val="502397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D256EF-F8EC-4144-89D0-6DAE71791B3E}" type="slidenum">
              <a:rPr lang="en-US"/>
              <a:pPr/>
              <a:t>5</a:t>
            </a:fld>
            <a:endParaRPr lang="en-US"/>
          </a:p>
        </p:txBody>
      </p:sp>
      <p:sp>
        <p:nvSpPr>
          <p:cNvPr id="46082"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46083"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GB" sz="1000" b="1" i="1" dirty="0">
                <a:latin typeface="Garamond BookCondensed" pitchFamily="18" charset="0"/>
              </a:rPr>
              <a:t>Note: the dotted arrows are two</a:t>
            </a:r>
            <a:r>
              <a:rPr lang="en-GB" sz="1000" b="1" i="1" dirty="0">
                <a:latin typeface="Times New Roman"/>
              </a:rPr>
              <a:t>–</a:t>
            </a:r>
            <a:r>
              <a:rPr lang="en-GB" sz="1000" b="1" i="1" dirty="0">
                <a:latin typeface="Garamond BookCondensed" pitchFamily="18" charset="0"/>
              </a:rPr>
              <a:t>way information paths</a:t>
            </a:r>
          </a:p>
          <a:p>
            <a:endParaRPr lang="en-GB" sz="1000" b="1" i="1" dirty="0">
              <a:latin typeface="Garamond BookCondensed" pitchFamily="18" charset="0"/>
            </a:endParaRPr>
          </a:p>
          <a:p>
            <a:r>
              <a:rPr lang="en-GB" sz="1000" b="1" dirty="0">
                <a:latin typeface="Garamond BookCondensed" pitchFamily="18" charset="0"/>
              </a:rPr>
              <a:t>The Model of a process-based quality management system </a:t>
            </a:r>
          </a:p>
          <a:p>
            <a:r>
              <a:rPr lang="en-GB" sz="1000" dirty="0">
                <a:latin typeface="Garamond BookCondensed" pitchFamily="18" charset="0"/>
              </a:rPr>
              <a:t>The ISO 9000:2000 standards promote the adoption of a process approach when developing, implementing and improving a quality  management system. The process approach is reflected in the structure of the ISO 9001:2000, this replaces the </a:t>
            </a:r>
            <a:r>
              <a:rPr lang="en-GB" sz="1000" dirty="0">
                <a:latin typeface="Times New Roman"/>
              </a:rPr>
              <a:t>“</a:t>
            </a:r>
            <a:r>
              <a:rPr lang="en-GB" sz="1000" dirty="0">
                <a:latin typeface="Garamond BookCondensed" pitchFamily="18" charset="0"/>
              </a:rPr>
              <a:t>20 element</a:t>
            </a:r>
            <a:r>
              <a:rPr lang="en-GB" sz="1000" dirty="0">
                <a:latin typeface="Times New Roman"/>
              </a:rPr>
              <a:t>”</a:t>
            </a:r>
            <a:r>
              <a:rPr lang="en-GB" sz="1000" dirty="0">
                <a:latin typeface="Garamond BookCondensed" pitchFamily="18" charset="0"/>
              </a:rPr>
              <a:t> structure of 1994 with process-based quality management system.</a:t>
            </a:r>
          </a:p>
          <a:p>
            <a:r>
              <a:rPr lang="en-GB" sz="1000" dirty="0">
                <a:latin typeface="Garamond BookCondensed" pitchFamily="18" charset="0"/>
              </a:rPr>
              <a:t>These main clauses are themselves structured around the PLAN </a:t>
            </a:r>
            <a:r>
              <a:rPr lang="en-GB" sz="1000" dirty="0">
                <a:latin typeface="Times New Roman"/>
              </a:rPr>
              <a:t>–</a:t>
            </a:r>
            <a:r>
              <a:rPr lang="en-GB" sz="1000" dirty="0">
                <a:latin typeface="Garamond BookCondensed" pitchFamily="18" charset="0"/>
              </a:rPr>
              <a:t> DO </a:t>
            </a:r>
            <a:r>
              <a:rPr lang="en-GB" sz="1000" dirty="0">
                <a:latin typeface="Times New Roman"/>
              </a:rPr>
              <a:t>–</a:t>
            </a:r>
            <a:r>
              <a:rPr lang="en-GB" sz="1000" dirty="0">
                <a:latin typeface="Garamond BookCondensed" pitchFamily="18" charset="0"/>
              </a:rPr>
              <a:t> CHECK </a:t>
            </a:r>
            <a:r>
              <a:rPr lang="en-GB" sz="1000" dirty="0">
                <a:latin typeface="Times New Roman"/>
              </a:rPr>
              <a:t>–</a:t>
            </a:r>
            <a:r>
              <a:rPr lang="en-GB" sz="1000" dirty="0">
                <a:latin typeface="Garamond BookCondensed" pitchFamily="18" charset="0"/>
              </a:rPr>
              <a:t> ACT (IMPROVE); PDCA cycle.</a:t>
            </a:r>
          </a:p>
        </p:txBody>
      </p:sp>
    </p:spTree>
    <p:extLst>
      <p:ext uri="{BB962C8B-B14F-4D97-AF65-F5344CB8AC3E}">
        <p14:creationId xmlns:p14="http://schemas.microsoft.com/office/powerpoint/2010/main" val="2227765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0685CB-A5A8-4BF2-8029-BC8D58FC6C5B}" type="slidenum">
              <a:rPr lang="en-US"/>
              <a:pPr/>
              <a:t>6</a:t>
            </a:fld>
            <a:endParaRPr lang="en-US"/>
          </a:p>
        </p:txBody>
      </p:sp>
      <p:sp>
        <p:nvSpPr>
          <p:cNvPr id="48130"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48131"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GB" sz="1000" b="1" dirty="0">
                <a:latin typeface="Garamond BookCondensed" pitchFamily="18" charset="0"/>
              </a:rPr>
              <a:t>Note: </a:t>
            </a:r>
            <a:r>
              <a:rPr lang="en-GB" sz="1000" b="1" dirty="0">
                <a:latin typeface="Times New Roman"/>
              </a:rPr>
              <a:t>‘</a:t>
            </a:r>
            <a:r>
              <a:rPr lang="en-GB" sz="1000" b="1" dirty="0">
                <a:solidFill>
                  <a:schemeClr val="tx2"/>
                </a:solidFill>
                <a:latin typeface="Garamond BookCondensed" pitchFamily="18" charset="0"/>
              </a:rPr>
              <a:t>continual quality improvement</a:t>
            </a:r>
            <a:r>
              <a:rPr lang="en-GB" sz="1000" b="1" dirty="0">
                <a:latin typeface="Times New Roman"/>
              </a:rPr>
              <a:t>’</a:t>
            </a:r>
            <a:r>
              <a:rPr lang="en-GB" sz="1000" dirty="0">
                <a:latin typeface="Garamond BookCondensed" pitchFamily="18" charset="0"/>
              </a:rPr>
              <a:t> is used when quality improvement is progressive and the organization actively seeks and pursues improvement opportunities.</a:t>
            </a:r>
          </a:p>
          <a:p>
            <a:endParaRPr lang="en-GB" sz="1000" dirty="0">
              <a:latin typeface="Garamond BookCondensed" pitchFamily="18" charset="0"/>
            </a:endParaRPr>
          </a:p>
          <a:p>
            <a:r>
              <a:rPr lang="en-GB" sz="1000" b="1" dirty="0">
                <a:latin typeface="Garamond BookCondensed" pitchFamily="18" charset="0"/>
              </a:rPr>
              <a:t>Summary - PDCA and Continual Improvement </a:t>
            </a:r>
          </a:p>
          <a:p>
            <a:r>
              <a:rPr lang="en-GB" sz="1000" dirty="0">
                <a:latin typeface="Garamond BookCondensed" pitchFamily="18" charset="0"/>
              </a:rPr>
              <a:t>ISO 9001:2000 implements the PDCA process-based management cycle which outlines the product and/or service cycle and the management control cycle for continual improvement.</a:t>
            </a:r>
          </a:p>
          <a:p>
            <a:r>
              <a:rPr lang="en-GB" sz="1000" b="1" dirty="0">
                <a:latin typeface="Garamond BookCondensed" pitchFamily="18" charset="0"/>
              </a:rPr>
              <a:t>Plan:</a:t>
            </a:r>
          </a:p>
          <a:p>
            <a:r>
              <a:rPr lang="en-GB" sz="1000" i="1" dirty="0">
                <a:latin typeface="Garamond BookCondensed" pitchFamily="18" charset="0"/>
              </a:rPr>
              <a:t>Clause 5 </a:t>
            </a:r>
            <a:r>
              <a:rPr lang="en-GB" sz="1000" i="1" dirty="0">
                <a:latin typeface="Times New Roman"/>
              </a:rPr>
              <a:t>–</a:t>
            </a:r>
            <a:r>
              <a:rPr lang="en-GB" sz="1000" i="1" dirty="0">
                <a:latin typeface="Garamond BookCondensed" pitchFamily="18" charset="0"/>
              </a:rPr>
              <a:t> Management responsibility</a:t>
            </a:r>
            <a:r>
              <a:rPr lang="en-GB" sz="1000" dirty="0">
                <a:latin typeface="Garamond BookCondensed" pitchFamily="18" charset="0"/>
              </a:rPr>
              <a:t> </a:t>
            </a:r>
            <a:r>
              <a:rPr lang="en-GB" sz="1000" dirty="0">
                <a:latin typeface="Times New Roman"/>
              </a:rPr>
              <a:t>–</a:t>
            </a:r>
            <a:r>
              <a:rPr lang="en-GB" sz="1000" dirty="0">
                <a:latin typeface="Garamond BookCondensed" pitchFamily="18" charset="0"/>
              </a:rPr>
              <a:t> everything flows from management who define the requirements for the system</a:t>
            </a:r>
          </a:p>
          <a:p>
            <a:r>
              <a:rPr lang="en-GB" sz="1000" i="1" dirty="0">
                <a:latin typeface="Garamond BookCondensed" pitchFamily="18" charset="0"/>
              </a:rPr>
              <a:t>Clause 6 </a:t>
            </a:r>
            <a:r>
              <a:rPr lang="en-GB" sz="1000" i="1" dirty="0">
                <a:latin typeface="Times New Roman"/>
              </a:rPr>
              <a:t>–</a:t>
            </a:r>
            <a:r>
              <a:rPr lang="en-GB" sz="1000" i="1" dirty="0">
                <a:latin typeface="Garamond BookCondensed" pitchFamily="18" charset="0"/>
              </a:rPr>
              <a:t> Resource Management</a:t>
            </a:r>
            <a:r>
              <a:rPr lang="en-GB" sz="1000" dirty="0">
                <a:latin typeface="Garamond BookCondensed" pitchFamily="18" charset="0"/>
              </a:rPr>
              <a:t> </a:t>
            </a:r>
            <a:r>
              <a:rPr lang="en-GB" sz="1000" dirty="0">
                <a:latin typeface="Times New Roman"/>
              </a:rPr>
              <a:t>–</a:t>
            </a:r>
            <a:r>
              <a:rPr lang="en-GB" sz="1000" dirty="0">
                <a:latin typeface="Garamond BookCondensed" pitchFamily="18" charset="0"/>
              </a:rPr>
              <a:t> from these requirements the resources will be identified and management must ensure that they are provided and applied within the system</a:t>
            </a:r>
          </a:p>
          <a:p>
            <a:r>
              <a:rPr lang="en-GB" sz="1000" b="1" dirty="0">
                <a:latin typeface="Garamond BookCondensed" pitchFamily="18" charset="0"/>
              </a:rPr>
              <a:t>Do:</a:t>
            </a:r>
          </a:p>
          <a:p>
            <a:r>
              <a:rPr lang="en-GB" sz="1000" i="1" dirty="0">
                <a:latin typeface="Garamond BookCondensed" pitchFamily="18" charset="0"/>
              </a:rPr>
              <a:t>Clause 7 </a:t>
            </a:r>
            <a:r>
              <a:rPr lang="en-GB" sz="1000" i="1" dirty="0">
                <a:latin typeface="Times New Roman"/>
              </a:rPr>
              <a:t>–</a:t>
            </a:r>
            <a:r>
              <a:rPr lang="en-GB" sz="1000" i="1" dirty="0">
                <a:latin typeface="Garamond BookCondensed" pitchFamily="18" charset="0"/>
              </a:rPr>
              <a:t> Product realization</a:t>
            </a:r>
            <a:r>
              <a:rPr lang="en-GB" sz="1000" dirty="0">
                <a:latin typeface="Garamond BookCondensed" pitchFamily="18" charset="0"/>
              </a:rPr>
              <a:t> </a:t>
            </a:r>
            <a:r>
              <a:rPr lang="en-GB" sz="1000" dirty="0">
                <a:latin typeface="Times New Roman"/>
              </a:rPr>
              <a:t>–</a:t>
            </a:r>
            <a:r>
              <a:rPr lang="en-GB" sz="1000" dirty="0">
                <a:latin typeface="Garamond BookCondensed" pitchFamily="18" charset="0"/>
              </a:rPr>
              <a:t> the necessary processes are established and carried out</a:t>
            </a:r>
          </a:p>
          <a:p>
            <a:r>
              <a:rPr lang="en-GB" sz="1000" b="1" dirty="0">
                <a:latin typeface="Garamond BookCondensed" pitchFamily="18" charset="0"/>
              </a:rPr>
              <a:t>Check:</a:t>
            </a:r>
          </a:p>
          <a:p>
            <a:r>
              <a:rPr lang="en-GB" sz="1000" i="1" dirty="0">
                <a:latin typeface="Garamond BookCondensed" pitchFamily="18" charset="0"/>
              </a:rPr>
              <a:t>Clause 8 </a:t>
            </a:r>
            <a:r>
              <a:rPr lang="en-GB" sz="1000" i="1" dirty="0">
                <a:latin typeface="Times New Roman"/>
              </a:rPr>
              <a:t>–</a:t>
            </a:r>
            <a:r>
              <a:rPr lang="en-GB" sz="1000" i="1" dirty="0">
                <a:latin typeface="Garamond BookCondensed" pitchFamily="18" charset="0"/>
              </a:rPr>
              <a:t> Measurement, analysis and improvement</a:t>
            </a:r>
            <a:r>
              <a:rPr lang="en-GB" sz="1000" dirty="0">
                <a:latin typeface="Garamond BookCondensed" pitchFamily="18" charset="0"/>
              </a:rPr>
              <a:t> </a:t>
            </a:r>
            <a:r>
              <a:rPr lang="en-GB" sz="1000" dirty="0">
                <a:latin typeface="Times New Roman"/>
              </a:rPr>
              <a:t>–</a:t>
            </a:r>
            <a:r>
              <a:rPr lang="en-GB" sz="1000" dirty="0">
                <a:latin typeface="Garamond BookCondensed" pitchFamily="18" charset="0"/>
              </a:rPr>
              <a:t> the results will be measured, analyzed for opportunity for improvement identified</a:t>
            </a:r>
          </a:p>
          <a:p>
            <a:r>
              <a:rPr lang="en-GB" sz="1000" b="1" dirty="0">
                <a:latin typeface="Garamond BookCondensed" pitchFamily="18" charset="0"/>
              </a:rPr>
              <a:t>Act:</a:t>
            </a:r>
            <a:r>
              <a:rPr lang="en-GB" sz="1000" dirty="0">
                <a:latin typeface="Garamond BookCondensed" pitchFamily="18" charset="0"/>
              </a:rPr>
              <a:t> </a:t>
            </a:r>
          </a:p>
          <a:p>
            <a:r>
              <a:rPr lang="en-GB" sz="1000" i="1" dirty="0">
                <a:latin typeface="Garamond BookCondensed" pitchFamily="18" charset="0"/>
              </a:rPr>
              <a:t>Clause 8 </a:t>
            </a:r>
            <a:r>
              <a:rPr lang="en-GB" sz="1000" i="1" dirty="0">
                <a:latin typeface="Times New Roman"/>
              </a:rPr>
              <a:t>–</a:t>
            </a:r>
            <a:r>
              <a:rPr lang="en-GB" sz="1000" i="1" dirty="0">
                <a:latin typeface="Garamond BookCondensed" pitchFamily="18" charset="0"/>
              </a:rPr>
              <a:t> Measurement, analysis and improvement</a:t>
            </a:r>
            <a:r>
              <a:rPr lang="en-GB" sz="1000" dirty="0">
                <a:latin typeface="Garamond BookCondensed" pitchFamily="18" charset="0"/>
              </a:rPr>
              <a:t> </a:t>
            </a:r>
            <a:r>
              <a:rPr lang="en-GB" sz="1000" dirty="0">
                <a:latin typeface="Times New Roman"/>
              </a:rPr>
              <a:t>–</a:t>
            </a:r>
            <a:r>
              <a:rPr lang="en-GB" sz="1000" dirty="0">
                <a:latin typeface="Garamond BookCondensed" pitchFamily="18" charset="0"/>
              </a:rPr>
              <a:t> acting upon data identified in the check cycle, the suggestions for improvement can be implemented</a:t>
            </a:r>
            <a:r>
              <a:rPr lang="en-GB" sz="1000" dirty="0">
                <a:latin typeface="Times New Roman"/>
              </a:rPr>
              <a:t>…</a:t>
            </a:r>
            <a:r>
              <a:rPr lang="en-GB" sz="1000" dirty="0">
                <a:latin typeface="Garamond BookCondensed" pitchFamily="18" charset="0"/>
              </a:rPr>
              <a:t>directly or when fed into the management review process</a:t>
            </a:r>
          </a:p>
        </p:txBody>
      </p:sp>
    </p:spTree>
    <p:extLst>
      <p:ext uri="{BB962C8B-B14F-4D97-AF65-F5344CB8AC3E}">
        <p14:creationId xmlns:p14="http://schemas.microsoft.com/office/powerpoint/2010/main" val="2563238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4739F1-251C-46FB-B6A1-F7617C7B67EF}" type="slidenum">
              <a:rPr lang="en-US"/>
              <a:pPr/>
              <a:t>19</a:t>
            </a:fld>
            <a:endParaRPr lang="en-US"/>
          </a:p>
        </p:txBody>
      </p:sp>
      <p:sp>
        <p:nvSpPr>
          <p:cNvPr id="9218"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9219"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GB" sz="1000" b="1" i="1" u="sng" dirty="0">
                <a:latin typeface="Garamond BookCondensed" pitchFamily="18" charset="0"/>
              </a:rPr>
              <a:t>ISO</a:t>
            </a:r>
            <a:r>
              <a:rPr lang="en-GB" sz="1000" b="1" i="1" u="sng" dirty="0">
                <a:latin typeface="Times New Roman"/>
              </a:rPr>
              <a:t>’</a:t>
            </a:r>
            <a:r>
              <a:rPr lang="en-GB" sz="1000" b="1" i="1" u="sng" dirty="0">
                <a:latin typeface="Garamond BookCondensed" pitchFamily="18" charset="0"/>
              </a:rPr>
              <a:t>s name</a:t>
            </a:r>
          </a:p>
          <a:p>
            <a:r>
              <a:rPr lang="en-GB" sz="1000" dirty="0">
                <a:latin typeface="Garamond BookCondensed" pitchFamily="18" charset="0"/>
              </a:rPr>
              <a:t>Because the name of the international organization for Standardization would have different abbreviations in different languages (IOS in English, ION in French), it was decided to use a word derived from the Greek </a:t>
            </a:r>
            <a:r>
              <a:rPr lang="en-GB" sz="1000" dirty="0">
                <a:latin typeface="Times New Roman"/>
              </a:rPr>
              <a:t>‘</a:t>
            </a:r>
            <a:r>
              <a:rPr lang="en-GB" sz="1000" b="1" i="1" dirty="0" err="1">
                <a:latin typeface="Garamond BookCondensed" pitchFamily="18" charset="0"/>
              </a:rPr>
              <a:t>isos</a:t>
            </a:r>
            <a:r>
              <a:rPr lang="en-GB" sz="1000" dirty="0">
                <a:latin typeface="Times New Roman"/>
              </a:rPr>
              <a:t>’</a:t>
            </a:r>
            <a:r>
              <a:rPr lang="en-GB" sz="1000" dirty="0">
                <a:latin typeface="Garamond BookCondensed" pitchFamily="18" charset="0"/>
              </a:rPr>
              <a:t>,</a:t>
            </a:r>
            <a:r>
              <a:rPr lang="en-GB" sz="1000" i="1" dirty="0">
                <a:latin typeface="Garamond BookCondensed" pitchFamily="18" charset="0"/>
              </a:rPr>
              <a:t> </a:t>
            </a:r>
            <a:r>
              <a:rPr lang="en-GB" sz="1000" dirty="0">
                <a:latin typeface="Garamond BookCondensed" pitchFamily="18" charset="0"/>
              </a:rPr>
              <a:t>meaning </a:t>
            </a:r>
            <a:r>
              <a:rPr lang="en-GB" sz="1000" dirty="0">
                <a:latin typeface="Times New Roman"/>
              </a:rPr>
              <a:t>“</a:t>
            </a:r>
            <a:r>
              <a:rPr lang="en-GB" sz="1000" b="1" dirty="0">
                <a:latin typeface="Garamond BookCondensed" pitchFamily="18" charset="0"/>
              </a:rPr>
              <a:t>equal</a:t>
            </a:r>
            <a:r>
              <a:rPr lang="en-GB" sz="1000" dirty="0">
                <a:latin typeface="Times New Roman"/>
              </a:rPr>
              <a:t>”</a:t>
            </a:r>
            <a:r>
              <a:rPr lang="en-GB" sz="1000" dirty="0">
                <a:latin typeface="Garamond BookCondensed" pitchFamily="18" charset="0"/>
              </a:rPr>
              <a:t>. Therefore the short form of the Organization</a:t>
            </a:r>
            <a:r>
              <a:rPr lang="en-GB" sz="1000" dirty="0">
                <a:latin typeface="Times New Roman"/>
              </a:rPr>
              <a:t>’</a:t>
            </a:r>
            <a:r>
              <a:rPr lang="en-GB" sz="1000" dirty="0">
                <a:latin typeface="Garamond BookCondensed" pitchFamily="18" charset="0"/>
              </a:rPr>
              <a:t>s name is always </a:t>
            </a:r>
            <a:r>
              <a:rPr lang="en-GB" sz="1000" b="1" dirty="0">
                <a:latin typeface="Garamond BookCondensed" pitchFamily="18" charset="0"/>
              </a:rPr>
              <a:t>ISO </a:t>
            </a:r>
          </a:p>
        </p:txBody>
      </p:sp>
    </p:spTree>
    <p:extLst>
      <p:ext uri="{BB962C8B-B14F-4D97-AF65-F5344CB8AC3E}">
        <p14:creationId xmlns:p14="http://schemas.microsoft.com/office/powerpoint/2010/main" val="219213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295159-520F-49DA-984B-B3667AE816AB}" type="slidenum">
              <a:rPr lang="en-US"/>
              <a:pPr/>
              <a:t>20</a:t>
            </a:fld>
            <a:endParaRPr lang="en-US"/>
          </a:p>
        </p:txBody>
      </p:sp>
      <p:sp>
        <p:nvSpPr>
          <p:cNvPr id="11266"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11267"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GB" sz="1000" b="1" i="1" u="sng" dirty="0">
                <a:latin typeface="Garamond BookCondensed" pitchFamily="18" charset="0"/>
              </a:rPr>
              <a:t>ISO</a:t>
            </a:r>
            <a:r>
              <a:rPr lang="en-GB" sz="1000" b="1" i="1" u="sng" dirty="0">
                <a:latin typeface="Times New Roman"/>
              </a:rPr>
              <a:t>’</a:t>
            </a:r>
            <a:r>
              <a:rPr lang="en-GB" sz="1000" b="1" i="1" u="sng" dirty="0">
                <a:latin typeface="Garamond BookCondensed" pitchFamily="18" charset="0"/>
              </a:rPr>
              <a:t>s name</a:t>
            </a:r>
          </a:p>
          <a:p>
            <a:r>
              <a:rPr lang="en-GB" sz="1000" dirty="0">
                <a:latin typeface="Garamond BookCondensed" pitchFamily="18" charset="0"/>
              </a:rPr>
              <a:t>Because the name of the international organization for Standardization would have different abbreviations in different languages (IOS in English, ION in French), it was decided to use a word derived from the Greek </a:t>
            </a:r>
            <a:r>
              <a:rPr lang="en-GB" sz="1000" dirty="0">
                <a:latin typeface="Times New Roman"/>
              </a:rPr>
              <a:t>‘</a:t>
            </a:r>
            <a:r>
              <a:rPr lang="en-GB" sz="1000" b="1" i="1" dirty="0" err="1">
                <a:latin typeface="Garamond BookCondensed" pitchFamily="18" charset="0"/>
              </a:rPr>
              <a:t>isos</a:t>
            </a:r>
            <a:r>
              <a:rPr lang="en-GB" sz="1000" dirty="0">
                <a:latin typeface="Times New Roman"/>
              </a:rPr>
              <a:t>’</a:t>
            </a:r>
            <a:r>
              <a:rPr lang="en-GB" sz="1000" dirty="0">
                <a:latin typeface="Garamond BookCondensed" pitchFamily="18" charset="0"/>
              </a:rPr>
              <a:t>,</a:t>
            </a:r>
            <a:r>
              <a:rPr lang="en-GB" sz="1000" i="1" dirty="0">
                <a:latin typeface="Garamond BookCondensed" pitchFamily="18" charset="0"/>
              </a:rPr>
              <a:t> </a:t>
            </a:r>
            <a:r>
              <a:rPr lang="en-GB" sz="1000" dirty="0">
                <a:latin typeface="Garamond BookCondensed" pitchFamily="18" charset="0"/>
              </a:rPr>
              <a:t>meaning </a:t>
            </a:r>
            <a:r>
              <a:rPr lang="en-GB" sz="1000" dirty="0">
                <a:latin typeface="Times New Roman"/>
              </a:rPr>
              <a:t>“</a:t>
            </a:r>
            <a:r>
              <a:rPr lang="en-GB" sz="1000" b="1" dirty="0">
                <a:latin typeface="Garamond BookCondensed" pitchFamily="18" charset="0"/>
              </a:rPr>
              <a:t>equal</a:t>
            </a:r>
            <a:r>
              <a:rPr lang="en-GB" sz="1000" dirty="0">
                <a:latin typeface="Times New Roman"/>
              </a:rPr>
              <a:t>”</a:t>
            </a:r>
            <a:r>
              <a:rPr lang="en-GB" sz="1000" dirty="0">
                <a:latin typeface="Garamond BookCondensed" pitchFamily="18" charset="0"/>
              </a:rPr>
              <a:t>. Therefore the short form of the Organization</a:t>
            </a:r>
            <a:r>
              <a:rPr lang="en-GB" sz="1000" dirty="0">
                <a:latin typeface="Times New Roman"/>
              </a:rPr>
              <a:t>’</a:t>
            </a:r>
            <a:r>
              <a:rPr lang="en-GB" sz="1000" dirty="0">
                <a:latin typeface="Garamond BookCondensed" pitchFamily="18" charset="0"/>
              </a:rPr>
              <a:t>s name is always </a:t>
            </a:r>
            <a:r>
              <a:rPr lang="en-GB" sz="1000" b="1" dirty="0">
                <a:latin typeface="Garamond BookCondensed" pitchFamily="18" charset="0"/>
              </a:rPr>
              <a:t>ISO </a:t>
            </a:r>
          </a:p>
        </p:txBody>
      </p:sp>
    </p:spTree>
    <p:extLst>
      <p:ext uri="{BB962C8B-B14F-4D97-AF65-F5344CB8AC3E}">
        <p14:creationId xmlns:p14="http://schemas.microsoft.com/office/powerpoint/2010/main" val="3224216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102546-B3AE-4D83-AA53-6A9B92B703AE}" type="slidenum">
              <a:rPr lang="en-US"/>
              <a:pPr/>
              <a:t>21</a:t>
            </a:fld>
            <a:endParaRPr lang="en-US"/>
          </a:p>
        </p:txBody>
      </p:sp>
      <p:sp>
        <p:nvSpPr>
          <p:cNvPr id="15362"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15363"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GB" sz="1000" b="1" i="1" u="sng" dirty="0">
                <a:latin typeface="Garamond BookCondensed" pitchFamily="18" charset="0"/>
              </a:rPr>
              <a:t>How it started:</a:t>
            </a:r>
          </a:p>
          <a:p>
            <a:r>
              <a:rPr lang="en-GB" sz="1000" dirty="0">
                <a:latin typeface="Garamond BookCondensed" pitchFamily="18" charset="0"/>
              </a:rPr>
              <a:t>In 1946, delegates from 25 countries met in London and decided to create a new international organization, of which the object would be </a:t>
            </a:r>
            <a:r>
              <a:rPr lang="en-GB" sz="1000" dirty="0">
                <a:latin typeface="Times New Roman"/>
              </a:rPr>
              <a:t>“</a:t>
            </a:r>
            <a:r>
              <a:rPr lang="en-GB" sz="1000" dirty="0">
                <a:latin typeface="Garamond BookCondensed" pitchFamily="18" charset="0"/>
              </a:rPr>
              <a:t> to facilitate the international coordination and unification of standards</a:t>
            </a:r>
            <a:r>
              <a:rPr lang="en-GB" sz="1000" dirty="0">
                <a:latin typeface="Times New Roman"/>
              </a:rPr>
              <a:t>”</a:t>
            </a:r>
            <a:r>
              <a:rPr lang="en-GB" sz="1000" dirty="0">
                <a:latin typeface="Garamond BookCondensed" pitchFamily="18" charset="0"/>
              </a:rPr>
              <a:t>. The new organization, ISO officially began operating on 23</a:t>
            </a:r>
            <a:r>
              <a:rPr lang="en-GB" sz="1000" baseline="30000" dirty="0">
                <a:latin typeface="Garamond BookCondensed" pitchFamily="18" charset="0"/>
              </a:rPr>
              <a:t>rd</a:t>
            </a:r>
            <a:r>
              <a:rPr lang="en-GB" sz="1000" dirty="0">
                <a:latin typeface="Garamond BookCondensed" pitchFamily="18" charset="0"/>
              </a:rPr>
              <a:t> February 1947. </a:t>
            </a:r>
          </a:p>
          <a:p>
            <a:r>
              <a:rPr lang="en-GB" sz="1000" dirty="0">
                <a:latin typeface="Garamond BookCondensed" pitchFamily="18" charset="0"/>
              </a:rPr>
              <a:t>ISO currently has some 140 member organizations on the basis of one member per country. ISO is made up of national standards institutes from countries large and small, industrialized and developing in all regions of the world.</a:t>
            </a:r>
          </a:p>
          <a:p>
            <a:r>
              <a:rPr lang="en-GB" sz="1000" b="1" i="1" u="sng" dirty="0">
                <a:latin typeface="Garamond BookCondensed" pitchFamily="18" charset="0"/>
              </a:rPr>
              <a:t>ISO in brief:</a:t>
            </a:r>
            <a:endParaRPr lang="en-GB" sz="1000" i="1" dirty="0">
              <a:latin typeface="Garamond BookCondensed" pitchFamily="18" charset="0"/>
            </a:endParaRPr>
          </a:p>
          <a:p>
            <a:r>
              <a:rPr lang="en-GB" sz="1000" dirty="0">
                <a:latin typeface="Garamond BookCondensed" pitchFamily="18" charset="0"/>
              </a:rPr>
              <a:t>ISO</a:t>
            </a:r>
            <a:r>
              <a:rPr lang="en-GB" sz="1000" dirty="0">
                <a:latin typeface="Times New Roman"/>
              </a:rPr>
              <a:t>’</a:t>
            </a:r>
            <a:r>
              <a:rPr lang="en-GB" sz="1000" dirty="0">
                <a:latin typeface="Garamond BookCondensed" pitchFamily="18" charset="0"/>
              </a:rPr>
              <a:t>s mission is to develop, promote and publish international standards. </a:t>
            </a:r>
          </a:p>
          <a:p>
            <a:r>
              <a:rPr lang="en-GB" sz="1000" dirty="0">
                <a:latin typeface="Garamond BookCondensed" pitchFamily="18" charset="0"/>
              </a:rPr>
              <a:t>ISO develops voluntary technical standards which add value to all types of business operations. They contribute to making the development, manufacturing and supply of products and services more efficient, safer and cleaner. They make trade between countries easier and fairer. ISO standards, also serve to safeguard consumers, and users in general, of products and services </a:t>
            </a:r>
            <a:r>
              <a:rPr lang="en-GB" sz="1000" dirty="0">
                <a:latin typeface="Times New Roman"/>
              </a:rPr>
              <a:t>–</a:t>
            </a:r>
            <a:r>
              <a:rPr lang="en-GB" sz="1000" dirty="0">
                <a:latin typeface="Garamond BookCondensed" pitchFamily="18" charset="0"/>
              </a:rPr>
              <a:t> and to make their lives simpler.</a:t>
            </a:r>
          </a:p>
          <a:p>
            <a:r>
              <a:rPr lang="en-GB" sz="1000" dirty="0">
                <a:latin typeface="Garamond BookCondensed" pitchFamily="18" charset="0"/>
              </a:rPr>
              <a:t>ISO standards are voluntary and it does not enforce their implementation. They standards are market-driven and developed on the basis of international consensus. Since 1947, ISO has published more than 12,900 international standards ranging from traditional activities such as agriculture and construction, through mechanical engineering to the newest information technology developments.</a:t>
            </a:r>
          </a:p>
        </p:txBody>
      </p:sp>
    </p:spTree>
    <p:extLst>
      <p:ext uri="{BB962C8B-B14F-4D97-AF65-F5344CB8AC3E}">
        <p14:creationId xmlns:p14="http://schemas.microsoft.com/office/powerpoint/2010/main" val="4265829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3AF7E-3E47-4B42-8A48-E10F89273186}" type="slidenum">
              <a:rPr lang="en-US"/>
              <a:pPr/>
              <a:t>22</a:t>
            </a:fld>
            <a:endParaRPr lang="en-US"/>
          </a:p>
        </p:txBody>
      </p:sp>
      <p:sp>
        <p:nvSpPr>
          <p:cNvPr id="22530"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22531"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GB" sz="1000" b="1" i="1" u="sng" dirty="0">
                <a:solidFill>
                  <a:srgbClr val="000000"/>
                </a:solidFill>
                <a:latin typeface="Garamond BookCondensed" pitchFamily="18" charset="0"/>
              </a:rPr>
              <a:t>What is ISO 9000?</a:t>
            </a:r>
            <a:r>
              <a:rPr lang="en-GB" sz="1000" b="1" u="sng" dirty="0">
                <a:solidFill>
                  <a:srgbClr val="000000"/>
                </a:solidFill>
                <a:latin typeface="Garamond BookCondensed" pitchFamily="18" charset="0"/>
              </a:rPr>
              <a:t/>
            </a:r>
            <a:br>
              <a:rPr lang="en-GB" sz="1000" b="1" u="sng" dirty="0">
                <a:solidFill>
                  <a:srgbClr val="000000"/>
                </a:solidFill>
                <a:latin typeface="Garamond BookCondensed" pitchFamily="18" charset="0"/>
              </a:rPr>
            </a:br>
            <a:r>
              <a:rPr lang="en-GB" sz="1000" dirty="0">
                <a:solidFill>
                  <a:srgbClr val="000000"/>
                </a:solidFill>
                <a:latin typeface="Garamond BookCondensed" pitchFamily="18" charset="0"/>
              </a:rPr>
              <a:t>The ISO 9000 family of standards represents an international consensus on good management practices with the aim of ensuring that the organization can time and time again deliver the product or services that meet the client's quality requirements. These good practices have been distilled into a set of standardized requirements for a quality management system, regardless of what your organization does, its size, or whether it's in the private, or public sector.</a:t>
            </a:r>
          </a:p>
          <a:p>
            <a:r>
              <a:rPr lang="en-GB" sz="1000" b="1" i="1" u="sng" dirty="0">
                <a:solidFill>
                  <a:srgbClr val="000000"/>
                </a:solidFill>
                <a:latin typeface="Garamond BookCondensed" pitchFamily="18" charset="0"/>
              </a:rPr>
              <a:t>Who?</a:t>
            </a:r>
            <a:r>
              <a:rPr lang="en-GB" sz="1000" b="1" u="sng" dirty="0">
                <a:solidFill>
                  <a:srgbClr val="000000"/>
                </a:solidFill>
                <a:latin typeface="Garamond BookCondensed" pitchFamily="18" charset="0"/>
              </a:rPr>
              <a:t/>
            </a:r>
            <a:br>
              <a:rPr lang="en-GB" sz="1000" b="1" u="sng" dirty="0">
                <a:solidFill>
                  <a:srgbClr val="000000"/>
                </a:solidFill>
                <a:latin typeface="Garamond BookCondensed" pitchFamily="18" charset="0"/>
              </a:rPr>
            </a:br>
            <a:r>
              <a:rPr lang="en-GB" sz="1000" dirty="0">
                <a:solidFill>
                  <a:srgbClr val="000000"/>
                </a:solidFill>
                <a:latin typeface="Garamond BookCondensed" pitchFamily="18" charset="0"/>
              </a:rPr>
              <a:t>In the ISO system, standards are developed by national delegations of experts from business, government and other relevant organizations. In 1979, a new ISO technical committee was approved: ISO/TC 176, </a:t>
            </a:r>
            <a:r>
              <a:rPr lang="en-GB" sz="1000" i="1" dirty="0">
                <a:solidFill>
                  <a:srgbClr val="000000"/>
                </a:solidFill>
                <a:latin typeface="Garamond BookCondensed" pitchFamily="18" charset="0"/>
              </a:rPr>
              <a:t>Quality management and quality assurance</a:t>
            </a:r>
            <a:r>
              <a:rPr lang="en-GB" sz="1000" dirty="0">
                <a:solidFill>
                  <a:srgbClr val="000000"/>
                </a:solidFill>
                <a:latin typeface="Garamond BookCondensed" pitchFamily="18" charset="0"/>
              </a:rPr>
              <a:t>. Initially, 20 member countries decided to become active participants (P-members) in the work of this new committee and another 14 countries co-opted to follow the work as observers (O-members). Today, the number of countries participating in ISO/TC 176 is more than 50, with around another 20 as observers. The new committee set to work and, in 1986, had completed its first standards. Published in the early part of 1987, these standards were known as the ISO 9000 series.</a:t>
            </a:r>
          </a:p>
          <a:p>
            <a:r>
              <a:rPr lang="en-GB" sz="1000" b="1" i="1" u="sng" dirty="0">
                <a:solidFill>
                  <a:srgbClr val="000000"/>
                </a:solidFill>
                <a:latin typeface="Garamond BookCondensed" pitchFamily="18" charset="0"/>
              </a:rPr>
              <a:t>The Numbers!</a:t>
            </a:r>
          </a:p>
          <a:p>
            <a:r>
              <a:rPr lang="en-GB" sz="1000" dirty="0">
                <a:solidFill>
                  <a:srgbClr val="000000"/>
                </a:solidFill>
                <a:latin typeface="Garamond BookCondensed" pitchFamily="18" charset="0"/>
              </a:rPr>
              <a:t>The success of the ISO 9000 family of standards is still growing, and the number of countries where ISO 9000 is being implemented has increased. Up to the end of December 2000, </a:t>
            </a:r>
            <a:r>
              <a:rPr lang="en-GB" sz="1000" b="1" dirty="0">
                <a:solidFill>
                  <a:srgbClr val="000000"/>
                </a:solidFill>
                <a:latin typeface="Garamond BookCondensed" pitchFamily="18" charset="0"/>
              </a:rPr>
              <a:t>at least 408 631 ISO 9000 certificates</a:t>
            </a:r>
            <a:r>
              <a:rPr lang="en-GB" sz="1000" dirty="0">
                <a:solidFill>
                  <a:srgbClr val="000000"/>
                </a:solidFill>
                <a:latin typeface="Garamond BookCondensed" pitchFamily="18" charset="0"/>
              </a:rPr>
              <a:t> had been awarded in </a:t>
            </a:r>
            <a:r>
              <a:rPr lang="en-GB" sz="1000" b="1" dirty="0">
                <a:solidFill>
                  <a:srgbClr val="000000"/>
                </a:solidFill>
                <a:latin typeface="Garamond BookCondensed" pitchFamily="18" charset="0"/>
              </a:rPr>
              <a:t>158 </a:t>
            </a:r>
            <a:r>
              <a:rPr lang="en-GB" sz="1000" dirty="0">
                <a:solidFill>
                  <a:srgbClr val="000000"/>
                </a:solidFill>
                <a:latin typeface="Garamond BookCondensed" pitchFamily="18" charset="0"/>
              </a:rPr>
              <a:t>countries worldwide. Kenya had issued only 73 certificates.</a:t>
            </a:r>
          </a:p>
          <a:p>
            <a:endParaRPr lang="en-GB" sz="1000" dirty="0">
              <a:solidFill>
                <a:srgbClr val="000000"/>
              </a:solidFill>
              <a:latin typeface="Garamond BookCondensed" pitchFamily="18" charset="0"/>
            </a:endParaRPr>
          </a:p>
          <a:p>
            <a:endParaRPr lang="en-GB" dirty="0">
              <a:latin typeface="Garamond BookCondensed" pitchFamily="18" charset="0"/>
            </a:endParaRPr>
          </a:p>
        </p:txBody>
      </p:sp>
    </p:spTree>
    <p:extLst>
      <p:ext uri="{BB962C8B-B14F-4D97-AF65-F5344CB8AC3E}">
        <p14:creationId xmlns:p14="http://schemas.microsoft.com/office/powerpoint/2010/main" val="738651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17AE8C-08EF-4AF0-8EA9-7834AF43DAA9}" type="slidenum">
              <a:rPr lang="en-US"/>
              <a:pPr/>
              <a:t>23</a:t>
            </a:fld>
            <a:endParaRPr lang="en-US"/>
          </a:p>
        </p:txBody>
      </p:sp>
      <p:sp>
        <p:nvSpPr>
          <p:cNvPr id="29698" name="Rectangle 2"/>
          <p:cNvSpPr>
            <a:spLocks noGrp="1" noRot="1" noChangeAspect="1" noChangeArrowheads="1" noTextEdit="1"/>
          </p:cNvSpPr>
          <p:nvPr>
            <p:ph type="sldImg"/>
          </p:nvPr>
        </p:nvSpPr>
        <p:spPr bwMode="auto">
          <a:xfrm>
            <a:off x="1146175" y="687388"/>
            <a:ext cx="4568825" cy="3427412"/>
          </a:xfrm>
          <a:prstGeom prst="rect">
            <a:avLst/>
          </a:prstGeom>
          <a:solidFill>
            <a:srgbClr val="FFFFFF"/>
          </a:solidFill>
          <a:ln>
            <a:solidFill>
              <a:srgbClr val="000000"/>
            </a:solidFill>
            <a:miter lim="800000"/>
            <a:headEnd/>
            <a:tailEnd/>
          </a:ln>
        </p:spPr>
      </p:sp>
      <p:sp>
        <p:nvSpPr>
          <p:cNvPr id="29699" name="Rectangle 3"/>
          <p:cNvSpPr>
            <a:spLocks noGrp="1" noChangeArrowheads="1"/>
          </p:cNvSpPr>
          <p:nvPr>
            <p:ph type="body" idx="1"/>
          </p:nvPr>
        </p:nvSpPr>
        <p:spPr bwMode="auto">
          <a:xfrm>
            <a:off x="915748" y="4342536"/>
            <a:ext cx="5026504" cy="4114643"/>
          </a:xfrm>
          <a:prstGeom prst="rect">
            <a:avLst/>
          </a:prstGeom>
          <a:solidFill>
            <a:srgbClr val="FFFFFF"/>
          </a:solidFill>
          <a:ln>
            <a:solidFill>
              <a:srgbClr val="000000"/>
            </a:solidFill>
            <a:miter lim="800000"/>
            <a:headEnd/>
            <a:tailEnd/>
          </a:ln>
        </p:spPr>
        <p:txBody>
          <a:bodyPr lIns="88844" tIns="44422" rIns="88844" bIns="44422"/>
          <a:lstStyle/>
          <a:p>
            <a:r>
              <a:rPr lang="en-US" sz="1000" u="sng" dirty="0">
                <a:latin typeface="Garamond BookCondensed" pitchFamily="18" charset="0"/>
              </a:rPr>
              <a:t>Others are:</a:t>
            </a:r>
          </a:p>
          <a:p>
            <a:r>
              <a:rPr lang="en-US" sz="1000" dirty="0">
                <a:latin typeface="Garamond BookCondensed" pitchFamily="18" charset="0"/>
              </a:rPr>
              <a:t>Evaluating QMS</a:t>
            </a:r>
          </a:p>
          <a:p>
            <a:r>
              <a:rPr lang="en-US" sz="1000" dirty="0">
                <a:latin typeface="Garamond BookCondensed" pitchFamily="18" charset="0"/>
              </a:rPr>
              <a:t>Role of statistical techniques</a:t>
            </a:r>
          </a:p>
          <a:p>
            <a:r>
              <a:rPr lang="en-US" sz="1000" dirty="0">
                <a:latin typeface="Garamond BookCondensed" pitchFamily="18" charset="0"/>
              </a:rPr>
              <a:t>QMS and other QMS focuses</a:t>
            </a:r>
          </a:p>
          <a:p>
            <a:r>
              <a:rPr lang="en-US" sz="1000" dirty="0">
                <a:latin typeface="Garamond BookCondensed" pitchFamily="18" charset="0"/>
              </a:rPr>
              <a:t>Relationship between QMS and Excellence Models (e.g. EFQM)</a:t>
            </a:r>
          </a:p>
        </p:txBody>
      </p:sp>
    </p:spTree>
    <p:extLst>
      <p:ext uri="{BB962C8B-B14F-4D97-AF65-F5344CB8AC3E}">
        <p14:creationId xmlns:p14="http://schemas.microsoft.com/office/powerpoint/2010/main" val="36137889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9"/>
          <p:cNvGrpSpPr>
            <a:grpSpLocks noChangeAspect="1"/>
          </p:cNvGrpSpPr>
          <p:nvPr userDrawn="1"/>
        </p:nvGrpSpPr>
        <p:grpSpPr bwMode="auto">
          <a:xfrm>
            <a:off x="228600" y="5181600"/>
            <a:ext cx="8723313" cy="1330325"/>
            <a:chOff x="-3905250" y="4294188"/>
            <a:chExt cx="13011150" cy="1892300"/>
          </a:xfrm>
        </p:grpSpPr>
        <p:sp>
          <p:nvSpPr>
            <p:cNvPr id="6" name="Freeform 14"/>
            <p:cNvSpPr>
              <a:spLocks/>
            </p:cNvSpPr>
            <p:nvPr/>
          </p:nvSpPr>
          <p:spPr bwMode="hidden">
            <a:xfrm>
              <a:off x="4810682" y="4499677"/>
              <a:ext cx="4295218" cy="1016152"/>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a:p>
          </p:txBody>
        </p:sp>
        <p:sp>
          <p:nvSpPr>
            <p:cNvPr id="7" name="Freeform 6"/>
            <p:cNvSpPr>
              <a:spLocks/>
            </p:cNvSpPr>
            <p:nvPr/>
          </p:nvSpPr>
          <p:spPr bwMode="hidden">
            <a:xfrm>
              <a:off x="-308537" y="4319028"/>
              <a:ext cx="8280252" cy="1208091"/>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a:p>
          </p:txBody>
        </p:sp>
        <p:sp>
          <p:nvSpPr>
            <p:cNvPr id="8" name="Freeform 22"/>
            <p:cNvSpPr>
              <a:spLocks/>
            </p:cNvSpPr>
            <p:nvPr/>
          </p:nvSpPr>
          <p:spPr bwMode="hidden">
            <a:xfrm>
              <a:off x="4015" y="4334834"/>
              <a:ext cx="8164230" cy="1101960"/>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a:p>
          </p:txBody>
        </p:sp>
        <p:sp>
          <p:nvSpPr>
            <p:cNvPr id="9" name="Freeform 26"/>
            <p:cNvSpPr>
              <a:spLocks/>
            </p:cNvSpPr>
            <p:nvPr/>
          </p:nvSpPr>
          <p:spPr bwMode="hidden">
            <a:xfrm>
              <a:off x="4157164" y="4316769"/>
              <a:ext cx="4939264" cy="925827"/>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a:p>
          </p:txBody>
        </p:sp>
        <p:sp useBgFill="1">
          <p:nvSpPr>
            <p:cNvPr id="10" name="Freeform 10"/>
            <p:cNvSpPr>
              <a:spLocks/>
            </p:cNvSpPr>
            <p:nvPr/>
          </p:nvSpPr>
          <p:spPr bwMode="hidden">
            <a:xfrm>
              <a:off x="-3905250" y="4294188"/>
              <a:ext cx="13011150"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a:p>
          </p:txBody>
        </p:sp>
      </p:grpSp>
      <p:pic>
        <p:nvPicPr>
          <p:cNvPr id="11" name="Picture 2"/>
          <p:cNvPicPr>
            <a:picLocks noChangeAspect="1" noChangeArrowheads="1"/>
          </p:cNvPicPr>
          <p:nvPr userDrawn="1"/>
        </p:nvPicPr>
        <p:blipFill>
          <a:blip r:embed="rId2"/>
          <a:srcRect/>
          <a:stretch>
            <a:fillRect/>
          </a:stretch>
        </p:blipFill>
        <p:spPr bwMode="auto">
          <a:xfrm>
            <a:off x="4038600" y="304800"/>
            <a:ext cx="1066800" cy="1143000"/>
          </a:xfrm>
          <a:prstGeom prst="rect">
            <a:avLst/>
          </a:prstGeom>
          <a:noFill/>
          <a:ln w="9525">
            <a:noFill/>
            <a:miter lim="800000"/>
            <a:headEnd/>
            <a:tailEnd/>
          </a:ln>
        </p:spPr>
      </p:pic>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Footer Placeholder 4"/>
          <p:cNvSpPr>
            <a:spLocks noGrp="1"/>
          </p:cNvSpPr>
          <p:nvPr>
            <p:ph type="ftr" sz="quarter" idx="10"/>
          </p:nvPr>
        </p:nvSpPr>
        <p:spPr>
          <a:xfrm>
            <a:off x="304800" y="6019800"/>
            <a:ext cx="8686800" cy="365125"/>
          </a:xfrm>
        </p:spPr>
        <p:txBody>
          <a:bodyPr/>
          <a:lstStyle>
            <a:lvl1pPr>
              <a:defRPr sz="1400" b="1"/>
            </a:lvl1pPr>
          </a:lstStyle>
          <a:p>
            <a:pPr>
              <a:defRPr/>
            </a:pPr>
            <a:r>
              <a:rPr lang="en-US"/>
              <a:t>University of Nairobi                                 ISO 9001:2008       </a:t>
            </a:r>
            <a:fld id="{FD78C96F-8460-4086-83DF-32DDF4D358A6}" type="slidenum">
              <a:rPr lang="en-US"/>
              <a:pPr>
                <a:defRPr/>
              </a:pPr>
              <a:t>‹#›</a:t>
            </a:fld>
            <a:r>
              <a:rPr lang="en-US"/>
              <a:t>	 Certified 		http://www.uonbi.ac.ke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14" descr="Fountain 17.JPG"/>
          <p:cNvPicPr>
            <a:picLocks noChangeAspect="1"/>
          </p:cNvPicPr>
          <p:nvPr userDrawn="1"/>
        </p:nvPicPr>
        <p:blipFill>
          <a:blip r:embed="rId2" cstate="print"/>
          <a:srcRect/>
          <a:stretch>
            <a:fillRect/>
          </a:stretch>
        </p:blipFill>
        <p:spPr bwMode="auto">
          <a:xfrm>
            <a:off x="381000" y="381000"/>
            <a:ext cx="1066800" cy="1066800"/>
          </a:xfrm>
          <a:prstGeom prst="rect">
            <a:avLst/>
          </a:prstGeom>
          <a:noFill/>
          <a:ln w="9525">
            <a:noFill/>
            <a:miter lim="800000"/>
            <a:headEnd/>
            <a:tailEnd/>
          </a:ln>
        </p:spPr>
      </p:pic>
      <p:sp>
        <p:nvSpPr>
          <p:cNvPr id="3" name="Content Placeholder 2"/>
          <p:cNvSpPr>
            <a:spLocks noGrp="1"/>
          </p:cNvSpPr>
          <p:nvPr>
            <p:ph idx="1"/>
          </p:nvPr>
        </p:nvSpPr>
        <p:spPr>
          <a:xfrm>
            <a:off x="457200" y="1600200"/>
            <a:ext cx="8229600" cy="4525963"/>
          </a:xfrm>
        </p:spPr>
        <p:txBody>
          <a:bodyPr/>
          <a:lstStyle>
            <a:lvl1pPr algn="just">
              <a:buFont typeface="Arial" pitchFamily="34" charset="0"/>
              <a:buChar char="•"/>
              <a:defRPr>
                <a:latin typeface="Book Antiqua" pitchFamily="18" charset="0"/>
              </a:defRPr>
            </a:lvl1pPr>
            <a:lvl2pPr algn="just">
              <a:buSzPct val="110000"/>
              <a:buFont typeface="Arial" pitchFamily="34" charset="0"/>
              <a:buChar char="•"/>
              <a:defRPr>
                <a:latin typeface="Book Antiqua" pitchFamily="18" charset="0"/>
              </a:defRPr>
            </a:lvl2pPr>
            <a:lvl3pPr algn="just">
              <a:defRPr/>
            </a:lvl3pPr>
          </a:lstStyle>
          <a:p>
            <a:pPr lvl="0"/>
            <a:r>
              <a:rPr lang="en-US" dirty="0" smtClean="0"/>
              <a:t>Click to edit Master text styles</a:t>
            </a:r>
          </a:p>
          <a:p>
            <a:pPr lvl="1"/>
            <a:r>
              <a:rPr lang="en-US" dirty="0" smtClean="0"/>
              <a:t>Second level</a:t>
            </a:r>
          </a:p>
          <a:p>
            <a:pPr lvl="2"/>
            <a:r>
              <a:rPr lang="en-US" dirty="0" smtClean="0"/>
              <a:t>Third level</a:t>
            </a:r>
          </a:p>
        </p:txBody>
      </p:sp>
      <p:sp>
        <p:nvSpPr>
          <p:cNvPr id="7" name="Title 6"/>
          <p:cNvSpPr>
            <a:spLocks noGrp="1"/>
          </p:cNvSpPr>
          <p:nvPr>
            <p:ph type="title"/>
          </p:nvPr>
        </p:nvSpPr>
        <p:spPr>
          <a:xfrm>
            <a:off x="1447800" y="304800"/>
            <a:ext cx="6324600" cy="1252537"/>
          </a:xfrm>
        </p:spPr>
        <p:txBody>
          <a:bodyPr/>
          <a:lstStyle>
            <a:lvl1pPr>
              <a:buSzPct val="120000"/>
              <a:buFontTx/>
              <a:buNone/>
              <a:defRPr sz="4000"/>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269875" y="6172200"/>
            <a:ext cx="8797925" cy="365125"/>
          </a:xfrm>
        </p:spPr>
        <p:txBody>
          <a:bodyPr/>
          <a:lstStyle>
            <a:lvl1pPr>
              <a:defRPr sz="1400" b="1"/>
            </a:lvl1pPr>
          </a:lstStyle>
          <a:p>
            <a:pPr>
              <a:defRPr/>
            </a:pPr>
            <a:r>
              <a:rPr lang="en-US" dirty="0"/>
              <a:t>University of Nairobi                                 ISO 9001:2008       </a:t>
            </a:r>
            <a:fld id="{D8248C84-DBEA-4C8B-83C9-BB1BF16DA647}" type="slidenum">
              <a:rPr lang="en-US"/>
              <a:pPr>
                <a:defRPr/>
              </a:pPr>
              <a:t>‹#›</a:t>
            </a:fld>
            <a:r>
              <a:rPr lang="en-US" dirty="0"/>
              <a:t>	 Certified 		http://www.uonbi.ac.ke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4"/>
          <p:cNvSpPr>
            <a:spLocks/>
          </p:cNvSpPr>
          <p:nvPr/>
        </p:nvSpPr>
        <p:spPr bwMode="hidden">
          <a:xfrm>
            <a:off x="6046788" y="4203700"/>
            <a:ext cx="2876550" cy="714375"/>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a:p>
        </p:txBody>
      </p:sp>
      <p:sp>
        <p:nvSpPr>
          <p:cNvPr id="6" name="Freeform 18"/>
          <p:cNvSpPr>
            <a:spLocks/>
          </p:cNvSpPr>
          <p:nvPr/>
        </p:nvSpPr>
        <p:spPr bwMode="hidden">
          <a:xfrm>
            <a:off x="2619375" y="4075113"/>
            <a:ext cx="5545138" cy="850900"/>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a:p>
        </p:txBody>
      </p:sp>
      <p:sp>
        <p:nvSpPr>
          <p:cNvPr id="7" name="Freeform 22"/>
          <p:cNvSpPr>
            <a:spLocks/>
          </p:cNvSpPr>
          <p:nvPr/>
        </p:nvSpPr>
        <p:spPr bwMode="hidden">
          <a:xfrm>
            <a:off x="2828925" y="4087813"/>
            <a:ext cx="5467350" cy="774700"/>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a:p>
        </p:txBody>
      </p:sp>
      <p:sp>
        <p:nvSpPr>
          <p:cNvPr id="8" name="Freeform 26"/>
          <p:cNvSpPr>
            <a:spLocks/>
          </p:cNvSpPr>
          <p:nvPr/>
        </p:nvSpPr>
        <p:spPr bwMode="hidden">
          <a:xfrm>
            <a:off x="5610225" y="4073525"/>
            <a:ext cx="3306763" cy="652463"/>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a:p>
        </p:txBody>
      </p:sp>
      <p:sp useBgFill="1">
        <p:nvSpPr>
          <p:cNvPr id="9" name="Freeform 10"/>
          <p:cNvSpPr>
            <a:spLocks/>
          </p:cNvSpPr>
          <p:nvPr/>
        </p:nvSpPr>
        <p:spPr bwMode="hidden">
          <a:xfrm>
            <a:off x="211138" y="4059238"/>
            <a:ext cx="8723312" cy="1328737"/>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a:p>
        </p:txBody>
      </p:sp>
      <p:pic>
        <p:nvPicPr>
          <p:cNvPr id="10" name="Picture 2"/>
          <p:cNvPicPr>
            <a:picLocks noChangeAspect="1" noChangeArrowheads="1"/>
          </p:cNvPicPr>
          <p:nvPr userDrawn="1"/>
        </p:nvPicPr>
        <p:blipFill>
          <a:blip r:embed="rId2"/>
          <a:srcRect/>
          <a:stretch>
            <a:fillRect/>
          </a:stretch>
        </p:blipFill>
        <p:spPr bwMode="auto">
          <a:xfrm>
            <a:off x="4038600" y="304800"/>
            <a:ext cx="990600" cy="1066800"/>
          </a:xfrm>
          <a:prstGeom prst="rect">
            <a:avLst/>
          </a:prstGeom>
          <a:noFill/>
          <a:ln w="9525">
            <a:noFill/>
            <a:miter lim="800000"/>
            <a:headEnd/>
            <a:tailEnd/>
          </a:ln>
        </p:spPr>
      </p:pic>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1" name="Footer Placeholder 4"/>
          <p:cNvSpPr>
            <a:spLocks noGrp="1"/>
          </p:cNvSpPr>
          <p:nvPr>
            <p:ph type="ftr" sz="quarter" idx="10"/>
          </p:nvPr>
        </p:nvSpPr>
        <p:spPr>
          <a:xfrm>
            <a:off x="381000" y="6172200"/>
            <a:ext cx="8493125" cy="365125"/>
          </a:xfrm>
        </p:spPr>
        <p:txBody>
          <a:bodyPr/>
          <a:lstStyle>
            <a:lvl1pPr>
              <a:defRPr/>
            </a:lvl1pPr>
          </a:lstStyle>
          <a:p>
            <a:pPr>
              <a:defRPr/>
            </a:pPr>
            <a:r>
              <a:rPr lang="en-US"/>
              <a:t>University of Nairobi                                 ISO 9001:2008       </a:t>
            </a:r>
            <a:fld id="{846638CE-3336-4B2E-97A7-5727F90F5136}" type="slidenum">
              <a:rPr lang="en-US"/>
              <a:pPr>
                <a:defRPr/>
              </a:pPr>
              <a:t>‹#›</a:t>
            </a:fld>
            <a:r>
              <a:rPr lang="en-US"/>
              <a:t>	 Certified 		http://www.uonbi.ac.ke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14" descr="Fountain 17.JPG"/>
          <p:cNvPicPr>
            <a:picLocks noChangeAspect="1"/>
          </p:cNvPicPr>
          <p:nvPr userDrawn="1"/>
        </p:nvPicPr>
        <p:blipFill>
          <a:blip r:embed="rId2" cstate="print"/>
          <a:srcRect/>
          <a:stretch>
            <a:fillRect/>
          </a:stretch>
        </p:blipFill>
        <p:spPr bwMode="auto">
          <a:xfrm>
            <a:off x="381000" y="381000"/>
            <a:ext cx="1066800" cy="1066800"/>
          </a:xfrm>
          <a:prstGeom prst="rect">
            <a:avLst/>
          </a:prstGeom>
          <a:noFill/>
          <a:ln w="9525">
            <a:noFill/>
            <a:miter lim="800000"/>
            <a:headEnd/>
            <a:tailEnd/>
          </a:ln>
        </p:spPr>
      </p:pic>
      <p:sp>
        <p:nvSpPr>
          <p:cNvPr id="2" name="Title 1"/>
          <p:cNvSpPr>
            <a:spLocks noGrp="1"/>
          </p:cNvSpPr>
          <p:nvPr>
            <p:ph type="title"/>
          </p:nvPr>
        </p:nvSpPr>
        <p:spPr>
          <a:xfrm>
            <a:off x="1447800" y="338139"/>
            <a:ext cx="6324600" cy="1109662"/>
          </a:xfrm>
        </p:spPr>
        <p:txBody>
          <a:bodyPr/>
          <a:lstStyle/>
          <a:p>
            <a:r>
              <a:rPr lang="en-US" dirty="0" smtClean="0"/>
              <a:t>Click to edit Master title style</a:t>
            </a:r>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4"/>
          <p:cNvSpPr>
            <a:spLocks noGrp="1"/>
          </p:cNvSpPr>
          <p:nvPr>
            <p:ph type="ftr" sz="quarter" idx="15"/>
          </p:nvPr>
        </p:nvSpPr>
        <p:spPr/>
        <p:txBody>
          <a:bodyPr/>
          <a:lstStyle>
            <a:lvl1pPr>
              <a:defRPr/>
            </a:lvl1pPr>
          </a:lstStyle>
          <a:p>
            <a:pPr>
              <a:defRPr/>
            </a:pPr>
            <a:r>
              <a:rPr lang="en-US"/>
              <a:t>University of Nairobi                                 ISO 9001:2008       </a:t>
            </a:r>
            <a:fld id="{271C26FB-02FD-4048-AEE1-46797FC03E72}" type="slidenum">
              <a:rPr lang="en-US"/>
              <a:pPr>
                <a:defRPr/>
              </a:pPr>
              <a:t>‹#›</a:t>
            </a:fld>
            <a:r>
              <a:rPr lang="en-US"/>
              <a:t>	 Certified 		http://www.uonbi.ac.ke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800" y="338139"/>
            <a:ext cx="6324600" cy="1109662"/>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Footer Placeholder 4"/>
          <p:cNvSpPr>
            <a:spLocks noGrp="1"/>
          </p:cNvSpPr>
          <p:nvPr>
            <p:ph type="ftr" sz="quarter" idx="10"/>
          </p:nvPr>
        </p:nvSpPr>
        <p:spPr/>
        <p:txBody>
          <a:bodyPr/>
          <a:lstStyle>
            <a:lvl1pPr>
              <a:defRPr/>
            </a:lvl1pPr>
          </a:lstStyle>
          <a:p>
            <a:pPr>
              <a:defRPr/>
            </a:pPr>
            <a:r>
              <a:rPr lang="en-US"/>
              <a:t>University of Nairobi                                 ISO 9001:2008       </a:t>
            </a:r>
            <a:fld id="{D541F43E-79F5-43B1-8D19-987B8BFC9A92}" type="slidenum">
              <a:rPr lang="en-US"/>
              <a:pPr>
                <a:defRPr/>
              </a:pPr>
              <a:t>‹#›</a:t>
            </a:fld>
            <a:r>
              <a:rPr lang="en-US"/>
              <a:t>	 Certified 		http://www.uonbi.ac.ke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47800" y="338139"/>
            <a:ext cx="6324600" cy="1109662"/>
          </a:xfrm>
        </p:spPr>
        <p:txBody>
          <a:bodyPr/>
          <a:lstStyle/>
          <a:p>
            <a:r>
              <a:rPr lang="en-US" dirty="0" smtClean="0"/>
              <a:t>Click to edit Master title style</a:t>
            </a:r>
            <a:endParaRPr lang="en-US" dirty="0"/>
          </a:p>
        </p:txBody>
      </p:sp>
      <p:sp>
        <p:nvSpPr>
          <p:cNvPr id="3" name="Footer Placeholder 4"/>
          <p:cNvSpPr>
            <a:spLocks noGrp="1"/>
          </p:cNvSpPr>
          <p:nvPr>
            <p:ph type="ftr" sz="quarter" idx="10"/>
          </p:nvPr>
        </p:nvSpPr>
        <p:spPr/>
        <p:txBody>
          <a:bodyPr/>
          <a:lstStyle>
            <a:lvl1pPr>
              <a:defRPr/>
            </a:lvl1pPr>
          </a:lstStyle>
          <a:p>
            <a:pPr>
              <a:defRPr/>
            </a:pPr>
            <a:r>
              <a:rPr lang="en-US"/>
              <a:t>University of Nairobi                                 ISO 9001:2008       </a:t>
            </a:r>
            <a:fld id="{8BCC24E7-DEEF-46E9-A938-7913D5746A1D}" type="slidenum">
              <a:rPr lang="en-US"/>
              <a:pPr>
                <a:defRPr/>
              </a:pPr>
              <a:t>‹#›</a:t>
            </a:fld>
            <a:r>
              <a:rPr lang="en-US"/>
              <a:t>	 Certified 		http://www.uonbi.ac.ke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 name="Group 15"/>
          <p:cNvGrpSpPr>
            <a:grpSpLocks noChangeAspect="1"/>
          </p:cNvGrpSpPr>
          <p:nvPr/>
        </p:nvGrpSpPr>
        <p:grpSpPr bwMode="auto">
          <a:xfrm>
            <a:off x="1600200" y="381001"/>
            <a:ext cx="6400800" cy="1219199"/>
            <a:chOff x="-3905251" y="4294188"/>
            <a:chExt cx="13027839" cy="1892300"/>
          </a:xfrm>
        </p:grpSpPr>
        <p:sp>
          <p:nvSpPr>
            <p:cNvPr id="4" name="Freeform 14"/>
            <p:cNvSpPr>
              <a:spLocks/>
            </p:cNvSpPr>
            <p:nvPr/>
          </p:nvSpPr>
          <p:spPr bwMode="hidden">
            <a:xfrm>
              <a:off x="4810006" y="4499677"/>
              <a:ext cx="4295986" cy="1016152"/>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a:p>
          </p:txBody>
        </p:sp>
        <p:sp>
          <p:nvSpPr>
            <p:cNvPr id="5" name="Freeform 4"/>
            <p:cNvSpPr>
              <a:spLocks/>
            </p:cNvSpPr>
            <p:nvPr/>
          </p:nvSpPr>
          <p:spPr bwMode="hidden">
            <a:xfrm>
              <a:off x="-308667" y="4319028"/>
              <a:ext cx="8279020" cy="1208091"/>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a:p>
          </p:txBody>
        </p:sp>
        <p:sp>
          <p:nvSpPr>
            <p:cNvPr id="6" name="Freeform 22"/>
            <p:cNvSpPr>
              <a:spLocks/>
            </p:cNvSpPr>
            <p:nvPr/>
          </p:nvSpPr>
          <p:spPr bwMode="hidden">
            <a:xfrm>
              <a:off x="4286" y="4334834"/>
              <a:ext cx="8165219" cy="1101960"/>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a:p>
          </p:txBody>
        </p:sp>
        <p:sp>
          <p:nvSpPr>
            <p:cNvPr id="7" name="Freeform 26"/>
            <p:cNvSpPr>
              <a:spLocks/>
            </p:cNvSpPr>
            <p:nvPr/>
          </p:nvSpPr>
          <p:spPr bwMode="hidden">
            <a:xfrm>
              <a:off x="4155651" y="4316769"/>
              <a:ext cx="4940859" cy="925827"/>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a:p>
          </p:txBody>
        </p:sp>
        <p:sp useBgFill="1">
          <p:nvSpPr>
            <p:cNvPr id="8" name="Freeform 25"/>
            <p:cNvSpPr>
              <a:spLocks/>
            </p:cNvSpPr>
            <p:nvPr/>
          </p:nvSpPr>
          <p:spPr bwMode="hidden">
            <a:xfrm>
              <a:off x="-3905251" y="4294188"/>
              <a:ext cx="13027839"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a:p>
          </p:txBody>
        </p:sp>
      </p:grpSp>
      <p:pic>
        <p:nvPicPr>
          <p:cNvPr id="9" name="Picture 2"/>
          <p:cNvPicPr>
            <a:picLocks noChangeAspect="1" noChangeArrowheads="1"/>
          </p:cNvPicPr>
          <p:nvPr userDrawn="1"/>
        </p:nvPicPr>
        <p:blipFill>
          <a:blip r:embed="rId2"/>
          <a:srcRect/>
          <a:stretch>
            <a:fillRect/>
          </a:stretch>
        </p:blipFill>
        <p:spPr bwMode="auto">
          <a:xfrm>
            <a:off x="8001000" y="306388"/>
            <a:ext cx="914400" cy="989012"/>
          </a:xfrm>
          <a:prstGeom prst="rect">
            <a:avLst/>
          </a:prstGeom>
          <a:noFill/>
          <a:ln w="9525">
            <a:noFill/>
            <a:miter lim="800000"/>
            <a:headEnd/>
            <a:tailEnd/>
          </a:ln>
        </p:spPr>
      </p:pic>
      <p:pic>
        <p:nvPicPr>
          <p:cNvPr id="10" name="Picture 22" descr="Fountain 17.JPG"/>
          <p:cNvPicPr>
            <a:picLocks noChangeAspect="1"/>
          </p:cNvPicPr>
          <p:nvPr userDrawn="1"/>
        </p:nvPicPr>
        <p:blipFill>
          <a:blip r:embed="rId3" cstate="print"/>
          <a:srcRect/>
          <a:stretch>
            <a:fillRect/>
          </a:stretch>
        </p:blipFill>
        <p:spPr bwMode="auto">
          <a:xfrm>
            <a:off x="381000" y="381000"/>
            <a:ext cx="1066800" cy="1066800"/>
          </a:xfrm>
          <a:prstGeom prst="rect">
            <a:avLst/>
          </a:prstGeom>
          <a:noFill/>
          <a:ln w="9525">
            <a:noFill/>
            <a:miter lim="800000"/>
            <a:headEnd/>
            <a:tailEnd/>
          </a:ln>
        </p:spPr>
      </p:pic>
      <p:sp>
        <p:nvSpPr>
          <p:cNvPr id="11" name="Footer Placeholder 2"/>
          <p:cNvSpPr>
            <a:spLocks noGrp="1"/>
          </p:cNvSpPr>
          <p:nvPr>
            <p:ph type="ftr" sz="quarter" idx="10"/>
          </p:nvPr>
        </p:nvSpPr>
        <p:spPr/>
        <p:txBody>
          <a:bodyPr/>
          <a:lstStyle>
            <a:lvl1pPr>
              <a:defRPr/>
            </a:lvl1pPr>
          </a:lstStyle>
          <a:p>
            <a:pPr>
              <a:defRPr/>
            </a:pPr>
            <a:r>
              <a:rPr lang="en-US"/>
              <a:t>University of Nairobi                                 ISO 9001:2008       </a:t>
            </a:r>
            <a:fld id="{51A4CC07-FF84-4895-9F3D-020736F394E6}" type="slidenum">
              <a:rPr lang="en-US"/>
              <a:pPr>
                <a:defRPr/>
              </a:pPr>
              <a:t>‹#›</a:t>
            </a:fld>
            <a:r>
              <a:rPr lang="en-US"/>
              <a:t>	 Certified 		http://www.uonbi.ac.ke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447800" y="381000"/>
            <a:ext cx="6324600" cy="1066800"/>
          </a:xfrm>
        </p:spPr>
        <p:txBody>
          <a:bodyPr/>
          <a:lstStyle>
            <a:lvl1pPr>
              <a:defRPr b="1"/>
            </a:lvl1pPr>
          </a:lstStyle>
          <a:p>
            <a:r>
              <a:rPr lang="en-US" dirty="0" smtClean="0"/>
              <a:t>Click to edit Master title style</a:t>
            </a:r>
            <a:endParaRPr lang="en-US" dirty="0"/>
          </a:p>
        </p:txBody>
      </p:sp>
      <p:sp>
        <p:nvSpPr>
          <p:cNvPr id="3" name="Table Placeholder 2"/>
          <p:cNvSpPr>
            <a:spLocks noGrp="1"/>
          </p:cNvSpPr>
          <p:nvPr>
            <p:ph type="tbl" idx="1"/>
          </p:nvPr>
        </p:nvSpPr>
        <p:spPr>
          <a:xfrm>
            <a:off x="539750" y="1484313"/>
            <a:ext cx="8001000" cy="4968875"/>
          </a:xfrm>
        </p:spPr>
        <p:txBody>
          <a:bodyPr/>
          <a:lstStyle/>
          <a:p>
            <a:pPr lvl="0"/>
            <a:endParaRPr lang="en-US" noProof="0" dirty="0" smtClean="0"/>
          </a:p>
        </p:txBody>
      </p:sp>
      <p:sp>
        <p:nvSpPr>
          <p:cNvPr id="4" name="Rectangle 5"/>
          <p:cNvSpPr>
            <a:spLocks noGrp="1" noChangeArrowheads="1"/>
          </p:cNvSpPr>
          <p:nvPr>
            <p:ph type="sldNum" sz="quarter" idx="10"/>
          </p:nvPr>
        </p:nvSpPr>
        <p:spPr>
          <a:xfrm>
            <a:off x="6553200" y="6356350"/>
            <a:ext cx="2133600" cy="365125"/>
          </a:xfrm>
          <a:prstGeom prst="rect">
            <a:avLst/>
          </a:prstGeom>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jpe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2" name="Freeform 14"/>
            <p:cNvSpPr>
              <a:spLocks/>
            </p:cNvSpPr>
            <p:nvPr/>
          </p:nvSpPr>
          <p:spPr bwMode="hidden">
            <a:xfrm>
              <a:off x="4810006" y="4499677"/>
              <a:ext cx="4295986" cy="1016152"/>
            </a:xfrm>
            <a:custGeom>
              <a:avLst/>
              <a:gdLst>
                <a:gd name="T0" fmla="*/ 2700 w 2706"/>
                <a:gd name="T1" fmla="*/ 0 h 640"/>
                <a:gd name="T2" fmla="*/ 2700 w 2706"/>
                <a:gd name="T3" fmla="*/ 0 h 640"/>
                <a:gd name="T4" fmla="*/ 2586 w 2706"/>
                <a:gd name="T5" fmla="*/ 18 h 640"/>
                <a:gd name="T6" fmla="*/ 2470 w 2706"/>
                <a:gd name="T7" fmla="*/ 38 h 640"/>
                <a:gd name="T8" fmla="*/ 2352 w 2706"/>
                <a:gd name="T9" fmla="*/ 60 h 640"/>
                <a:gd name="T10" fmla="*/ 2230 w 2706"/>
                <a:gd name="T11" fmla="*/ 82 h 640"/>
                <a:gd name="T12" fmla="*/ 2106 w 2706"/>
                <a:gd name="T13" fmla="*/ 108 h 640"/>
                <a:gd name="T14" fmla="*/ 1978 w 2706"/>
                <a:gd name="T15" fmla="*/ 134 h 640"/>
                <a:gd name="T16" fmla="*/ 1848 w 2706"/>
                <a:gd name="T17" fmla="*/ 164 h 640"/>
                <a:gd name="T18" fmla="*/ 1714 w 2706"/>
                <a:gd name="T19" fmla="*/ 194 h 640"/>
                <a:gd name="T20" fmla="*/ 1714 w 2706"/>
                <a:gd name="T21" fmla="*/ 194 h 640"/>
                <a:gd name="T22" fmla="*/ 1472 w 2706"/>
                <a:gd name="T23" fmla="*/ 252 h 640"/>
                <a:gd name="T24" fmla="*/ 1236 w 2706"/>
                <a:gd name="T25" fmla="*/ 304 h 640"/>
                <a:gd name="T26" fmla="*/ 1010 w 2706"/>
                <a:gd name="T27" fmla="*/ 352 h 640"/>
                <a:gd name="T28" fmla="*/ 792 w 2706"/>
                <a:gd name="T29" fmla="*/ 398 h 640"/>
                <a:gd name="T30" fmla="*/ 584 w 2706"/>
                <a:gd name="T31" fmla="*/ 438 h 640"/>
                <a:gd name="T32" fmla="*/ 382 w 2706"/>
                <a:gd name="T33" fmla="*/ 474 h 640"/>
                <a:gd name="T34" fmla="*/ 188 w 2706"/>
                <a:gd name="T35" fmla="*/ 508 h 640"/>
                <a:gd name="T36" fmla="*/ 0 w 2706"/>
                <a:gd name="T37" fmla="*/ 538 h 640"/>
                <a:gd name="T38" fmla="*/ 0 w 2706"/>
                <a:gd name="T39" fmla="*/ 538 h 640"/>
                <a:gd name="T40" fmla="*/ 130 w 2706"/>
                <a:gd name="T41" fmla="*/ 556 h 640"/>
                <a:gd name="T42" fmla="*/ 254 w 2706"/>
                <a:gd name="T43" fmla="*/ 572 h 640"/>
                <a:gd name="T44" fmla="*/ 374 w 2706"/>
                <a:gd name="T45" fmla="*/ 586 h 640"/>
                <a:gd name="T46" fmla="*/ 492 w 2706"/>
                <a:gd name="T47" fmla="*/ 598 h 640"/>
                <a:gd name="T48" fmla="*/ 606 w 2706"/>
                <a:gd name="T49" fmla="*/ 610 h 640"/>
                <a:gd name="T50" fmla="*/ 716 w 2706"/>
                <a:gd name="T51" fmla="*/ 618 h 640"/>
                <a:gd name="T52" fmla="*/ 822 w 2706"/>
                <a:gd name="T53" fmla="*/ 626 h 640"/>
                <a:gd name="T54" fmla="*/ 926 w 2706"/>
                <a:gd name="T55" fmla="*/ 632 h 640"/>
                <a:gd name="T56" fmla="*/ 1028 w 2706"/>
                <a:gd name="T57" fmla="*/ 636 h 640"/>
                <a:gd name="T58" fmla="*/ 1126 w 2706"/>
                <a:gd name="T59" fmla="*/ 638 h 640"/>
                <a:gd name="T60" fmla="*/ 1220 w 2706"/>
                <a:gd name="T61" fmla="*/ 640 h 640"/>
                <a:gd name="T62" fmla="*/ 1312 w 2706"/>
                <a:gd name="T63" fmla="*/ 640 h 640"/>
                <a:gd name="T64" fmla="*/ 1402 w 2706"/>
                <a:gd name="T65" fmla="*/ 638 h 640"/>
                <a:gd name="T66" fmla="*/ 1490 w 2706"/>
                <a:gd name="T67" fmla="*/ 636 h 640"/>
                <a:gd name="T68" fmla="*/ 1574 w 2706"/>
                <a:gd name="T69" fmla="*/ 632 h 640"/>
                <a:gd name="T70" fmla="*/ 1656 w 2706"/>
                <a:gd name="T71" fmla="*/ 626 h 640"/>
                <a:gd name="T72" fmla="*/ 1734 w 2706"/>
                <a:gd name="T73" fmla="*/ 620 h 640"/>
                <a:gd name="T74" fmla="*/ 1812 w 2706"/>
                <a:gd name="T75" fmla="*/ 612 h 640"/>
                <a:gd name="T76" fmla="*/ 1886 w 2706"/>
                <a:gd name="T77" fmla="*/ 602 h 640"/>
                <a:gd name="T78" fmla="*/ 1960 w 2706"/>
                <a:gd name="T79" fmla="*/ 592 h 640"/>
                <a:gd name="T80" fmla="*/ 2030 w 2706"/>
                <a:gd name="T81" fmla="*/ 580 h 640"/>
                <a:gd name="T82" fmla="*/ 2100 w 2706"/>
                <a:gd name="T83" fmla="*/ 568 h 640"/>
                <a:gd name="T84" fmla="*/ 2166 w 2706"/>
                <a:gd name="T85" fmla="*/ 554 h 640"/>
                <a:gd name="T86" fmla="*/ 2232 w 2706"/>
                <a:gd name="T87" fmla="*/ 540 h 640"/>
                <a:gd name="T88" fmla="*/ 2296 w 2706"/>
                <a:gd name="T89" fmla="*/ 524 h 640"/>
                <a:gd name="T90" fmla="*/ 2358 w 2706"/>
                <a:gd name="T91" fmla="*/ 508 h 640"/>
                <a:gd name="T92" fmla="*/ 2418 w 2706"/>
                <a:gd name="T93" fmla="*/ 490 h 640"/>
                <a:gd name="T94" fmla="*/ 2478 w 2706"/>
                <a:gd name="T95" fmla="*/ 472 h 640"/>
                <a:gd name="T96" fmla="*/ 2592 w 2706"/>
                <a:gd name="T97" fmla="*/ 432 h 640"/>
                <a:gd name="T98" fmla="*/ 2702 w 2706"/>
                <a:gd name="T99" fmla="*/ 390 h 640"/>
                <a:gd name="T100" fmla="*/ 2702 w 2706"/>
                <a:gd name="T101" fmla="*/ 390 h 640"/>
                <a:gd name="T102" fmla="*/ 2706 w 2706"/>
                <a:gd name="T103" fmla="*/ 388 h 640"/>
                <a:gd name="T104" fmla="*/ 2706 w 2706"/>
                <a:gd name="T105" fmla="*/ 388 h 640"/>
                <a:gd name="T106" fmla="*/ 2706 w 2706"/>
                <a:gd name="T107" fmla="*/ 0 h 640"/>
                <a:gd name="T108" fmla="*/ 2706 w 2706"/>
                <a:gd name="T109" fmla="*/ 0 h 640"/>
                <a:gd name="T110" fmla="*/ 2700 w 2706"/>
                <a:gd name="T111" fmla="*/ 0 h 640"/>
                <a:gd name="T112" fmla="*/ 270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a:p>
          </p:txBody>
        </p:sp>
        <p:sp>
          <p:nvSpPr>
            <p:cNvPr id="1034" name="Freeform 18"/>
            <p:cNvSpPr>
              <a:spLocks/>
            </p:cNvSpPr>
            <p:nvPr/>
          </p:nvSpPr>
          <p:spPr bwMode="hidden">
            <a:xfrm>
              <a:off x="-308667" y="4319028"/>
              <a:ext cx="8279020" cy="1208091"/>
            </a:xfrm>
            <a:custGeom>
              <a:avLst/>
              <a:gdLst>
                <a:gd name="T0" fmla="*/ 5216 w 5216"/>
                <a:gd name="T1" fmla="*/ 714 h 762"/>
                <a:gd name="T2" fmla="*/ 4984 w 5216"/>
                <a:gd name="T3" fmla="*/ 686 h 762"/>
                <a:gd name="T4" fmla="*/ 4478 w 5216"/>
                <a:gd name="T5" fmla="*/ 610 h 762"/>
                <a:gd name="T6" fmla="*/ 3914 w 5216"/>
                <a:gd name="T7" fmla="*/ 508 h 762"/>
                <a:gd name="T8" fmla="*/ 3286 w 5216"/>
                <a:gd name="T9" fmla="*/ 374 h 762"/>
                <a:gd name="T10" fmla="*/ 2946 w 5216"/>
                <a:gd name="T11" fmla="*/ 296 h 762"/>
                <a:gd name="T12" fmla="*/ 2682 w 5216"/>
                <a:gd name="T13" fmla="*/ 236 h 762"/>
                <a:gd name="T14" fmla="*/ 2430 w 5216"/>
                <a:gd name="T15" fmla="*/ 184 h 762"/>
                <a:gd name="T16" fmla="*/ 2190 w 5216"/>
                <a:gd name="T17" fmla="*/ 140 h 762"/>
                <a:gd name="T18" fmla="*/ 1960 w 5216"/>
                <a:gd name="T19" fmla="*/ 102 h 762"/>
                <a:gd name="T20" fmla="*/ 1740 w 5216"/>
                <a:gd name="T21" fmla="*/ 72 h 762"/>
                <a:gd name="T22" fmla="*/ 1334 w 5216"/>
                <a:gd name="T23" fmla="*/ 28 h 762"/>
                <a:gd name="T24" fmla="*/ 970 w 5216"/>
                <a:gd name="T25" fmla="*/ 4 h 762"/>
                <a:gd name="T26" fmla="*/ 644 w 5216"/>
                <a:gd name="T27" fmla="*/ 0 h 762"/>
                <a:gd name="T28" fmla="*/ 358 w 5216"/>
                <a:gd name="T29" fmla="*/ 10 h 762"/>
                <a:gd name="T30" fmla="*/ 110 w 5216"/>
                <a:gd name="T31" fmla="*/ 32 h 762"/>
                <a:gd name="T32" fmla="*/ 0 w 5216"/>
                <a:gd name="T33" fmla="*/ 48 h 762"/>
                <a:gd name="T34" fmla="*/ 314 w 5216"/>
                <a:gd name="T35" fmla="*/ 86 h 762"/>
                <a:gd name="T36" fmla="*/ 652 w 5216"/>
                <a:gd name="T37" fmla="*/ 140 h 762"/>
                <a:gd name="T38" fmla="*/ 1014 w 5216"/>
                <a:gd name="T39" fmla="*/ 210 h 762"/>
                <a:gd name="T40" fmla="*/ 1402 w 5216"/>
                <a:gd name="T41" fmla="*/ 296 h 762"/>
                <a:gd name="T42" fmla="*/ 1756 w 5216"/>
                <a:gd name="T43" fmla="*/ 378 h 762"/>
                <a:gd name="T44" fmla="*/ 2408 w 5216"/>
                <a:gd name="T45" fmla="*/ 516 h 762"/>
                <a:gd name="T46" fmla="*/ 2708 w 5216"/>
                <a:gd name="T47" fmla="*/ 572 h 762"/>
                <a:gd name="T48" fmla="*/ 2992 w 5216"/>
                <a:gd name="T49" fmla="*/ 620 h 762"/>
                <a:gd name="T50" fmla="*/ 3260 w 5216"/>
                <a:gd name="T51" fmla="*/ 662 h 762"/>
                <a:gd name="T52" fmla="*/ 3512 w 5216"/>
                <a:gd name="T53" fmla="*/ 694 h 762"/>
                <a:gd name="T54" fmla="*/ 3750 w 5216"/>
                <a:gd name="T55" fmla="*/ 722 h 762"/>
                <a:gd name="T56" fmla="*/ 3974 w 5216"/>
                <a:gd name="T57" fmla="*/ 740 h 762"/>
                <a:gd name="T58" fmla="*/ 4184 w 5216"/>
                <a:gd name="T59" fmla="*/ 754 h 762"/>
                <a:gd name="T60" fmla="*/ 4384 w 5216"/>
                <a:gd name="T61" fmla="*/ 762 h 762"/>
                <a:gd name="T62" fmla="*/ 4570 w 5216"/>
                <a:gd name="T63" fmla="*/ 762 h 762"/>
                <a:gd name="T64" fmla="*/ 4746 w 5216"/>
                <a:gd name="T65" fmla="*/ 758 h 762"/>
                <a:gd name="T66" fmla="*/ 4912 w 5216"/>
                <a:gd name="T67" fmla="*/ 748 h 762"/>
                <a:gd name="T68" fmla="*/ 5068 w 5216"/>
                <a:gd name="T69" fmla="*/ 732 h 762"/>
                <a:gd name="T70" fmla="*/ 5216 w 5216"/>
                <a:gd name="T71" fmla="*/ 714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a:p>
          </p:txBody>
        </p:sp>
        <p:sp>
          <p:nvSpPr>
            <p:cNvPr id="1035" name="Freeform 22"/>
            <p:cNvSpPr>
              <a:spLocks/>
            </p:cNvSpPr>
            <p:nvPr/>
          </p:nvSpPr>
          <p:spPr bwMode="hidden">
            <a:xfrm>
              <a:off x="4286" y="4334834"/>
              <a:ext cx="8165219" cy="1101960"/>
            </a:xfrm>
            <a:custGeom>
              <a:avLst/>
              <a:gdLst>
                <a:gd name="T0" fmla="*/ 0 w 5144"/>
                <a:gd name="T1" fmla="*/ 70 h 694"/>
                <a:gd name="T2" fmla="*/ 0 w 5144"/>
                <a:gd name="T3" fmla="*/ 70 h 694"/>
                <a:gd name="T4" fmla="*/ 18 w 5144"/>
                <a:gd name="T5" fmla="*/ 66 h 694"/>
                <a:gd name="T6" fmla="*/ 72 w 5144"/>
                <a:gd name="T7" fmla="*/ 56 h 694"/>
                <a:gd name="T8" fmla="*/ 164 w 5144"/>
                <a:gd name="T9" fmla="*/ 42 h 694"/>
                <a:gd name="T10" fmla="*/ 224 w 5144"/>
                <a:gd name="T11" fmla="*/ 34 h 694"/>
                <a:gd name="T12" fmla="*/ 294 w 5144"/>
                <a:gd name="T13" fmla="*/ 26 h 694"/>
                <a:gd name="T14" fmla="*/ 372 w 5144"/>
                <a:gd name="T15" fmla="*/ 20 h 694"/>
                <a:gd name="T16" fmla="*/ 462 w 5144"/>
                <a:gd name="T17" fmla="*/ 14 h 694"/>
                <a:gd name="T18" fmla="*/ 560 w 5144"/>
                <a:gd name="T19" fmla="*/ 8 h 694"/>
                <a:gd name="T20" fmla="*/ 670 w 5144"/>
                <a:gd name="T21" fmla="*/ 4 h 694"/>
                <a:gd name="T22" fmla="*/ 790 w 5144"/>
                <a:gd name="T23" fmla="*/ 2 h 694"/>
                <a:gd name="T24" fmla="*/ 920 w 5144"/>
                <a:gd name="T25" fmla="*/ 0 h 694"/>
                <a:gd name="T26" fmla="*/ 1060 w 5144"/>
                <a:gd name="T27" fmla="*/ 2 h 694"/>
                <a:gd name="T28" fmla="*/ 1210 w 5144"/>
                <a:gd name="T29" fmla="*/ 6 h 694"/>
                <a:gd name="T30" fmla="*/ 1372 w 5144"/>
                <a:gd name="T31" fmla="*/ 14 h 694"/>
                <a:gd name="T32" fmla="*/ 1544 w 5144"/>
                <a:gd name="T33" fmla="*/ 24 h 694"/>
                <a:gd name="T34" fmla="*/ 1726 w 5144"/>
                <a:gd name="T35" fmla="*/ 40 h 694"/>
                <a:gd name="T36" fmla="*/ 1920 w 5144"/>
                <a:gd name="T37" fmla="*/ 58 h 694"/>
                <a:gd name="T38" fmla="*/ 2126 w 5144"/>
                <a:gd name="T39" fmla="*/ 80 h 694"/>
                <a:gd name="T40" fmla="*/ 2342 w 5144"/>
                <a:gd name="T41" fmla="*/ 106 h 694"/>
                <a:gd name="T42" fmla="*/ 2570 w 5144"/>
                <a:gd name="T43" fmla="*/ 138 h 694"/>
                <a:gd name="T44" fmla="*/ 2808 w 5144"/>
                <a:gd name="T45" fmla="*/ 174 h 694"/>
                <a:gd name="T46" fmla="*/ 3058 w 5144"/>
                <a:gd name="T47" fmla="*/ 216 h 694"/>
                <a:gd name="T48" fmla="*/ 3320 w 5144"/>
                <a:gd name="T49" fmla="*/ 266 h 694"/>
                <a:gd name="T50" fmla="*/ 3594 w 5144"/>
                <a:gd name="T51" fmla="*/ 320 h 694"/>
                <a:gd name="T52" fmla="*/ 3880 w 5144"/>
                <a:gd name="T53" fmla="*/ 380 h 694"/>
                <a:gd name="T54" fmla="*/ 4178 w 5144"/>
                <a:gd name="T55" fmla="*/ 448 h 694"/>
                <a:gd name="T56" fmla="*/ 4488 w 5144"/>
                <a:gd name="T57" fmla="*/ 522 h 694"/>
                <a:gd name="T58" fmla="*/ 4810 w 5144"/>
                <a:gd name="T59" fmla="*/ 604 h 694"/>
                <a:gd name="T60" fmla="*/ 5144 w 5144"/>
                <a:gd name="T61" fmla="*/ 694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a:p>
          </p:txBody>
        </p:sp>
        <p:sp>
          <p:nvSpPr>
            <p:cNvPr id="1036" name="Freeform 26"/>
            <p:cNvSpPr>
              <a:spLocks/>
            </p:cNvSpPr>
            <p:nvPr/>
          </p:nvSpPr>
          <p:spPr bwMode="hidden">
            <a:xfrm>
              <a:off x="4155651" y="4316769"/>
              <a:ext cx="4940859" cy="925827"/>
            </a:xfrm>
            <a:custGeom>
              <a:avLst/>
              <a:gdLst>
                <a:gd name="T0" fmla="*/ 0 w 3112"/>
                <a:gd name="T1" fmla="*/ 584 h 584"/>
                <a:gd name="T2" fmla="*/ 0 w 3112"/>
                <a:gd name="T3" fmla="*/ 584 h 584"/>
                <a:gd name="T4" fmla="*/ 90 w 3112"/>
                <a:gd name="T5" fmla="*/ 560 h 584"/>
                <a:gd name="T6" fmla="*/ 336 w 3112"/>
                <a:gd name="T7" fmla="*/ 498 h 584"/>
                <a:gd name="T8" fmla="*/ 506 w 3112"/>
                <a:gd name="T9" fmla="*/ 456 h 584"/>
                <a:gd name="T10" fmla="*/ 702 w 3112"/>
                <a:gd name="T11" fmla="*/ 410 h 584"/>
                <a:gd name="T12" fmla="*/ 920 w 3112"/>
                <a:gd name="T13" fmla="*/ 360 h 584"/>
                <a:gd name="T14" fmla="*/ 1154 w 3112"/>
                <a:gd name="T15" fmla="*/ 306 h 584"/>
                <a:gd name="T16" fmla="*/ 1402 w 3112"/>
                <a:gd name="T17" fmla="*/ 254 h 584"/>
                <a:gd name="T18" fmla="*/ 1656 w 3112"/>
                <a:gd name="T19" fmla="*/ 202 h 584"/>
                <a:gd name="T20" fmla="*/ 1916 w 3112"/>
                <a:gd name="T21" fmla="*/ 154 h 584"/>
                <a:gd name="T22" fmla="*/ 2174 w 3112"/>
                <a:gd name="T23" fmla="*/ 108 h 584"/>
                <a:gd name="T24" fmla="*/ 2302 w 3112"/>
                <a:gd name="T25" fmla="*/ 88 h 584"/>
                <a:gd name="T26" fmla="*/ 2426 w 3112"/>
                <a:gd name="T27" fmla="*/ 68 h 584"/>
                <a:gd name="T28" fmla="*/ 2550 w 3112"/>
                <a:gd name="T29" fmla="*/ 52 h 584"/>
                <a:gd name="T30" fmla="*/ 2670 w 3112"/>
                <a:gd name="T31" fmla="*/ 36 h 584"/>
                <a:gd name="T32" fmla="*/ 2788 w 3112"/>
                <a:gd name="T33" fmla="*/ 24 h 584"/>
                <a:gd name="T34" fmla="*/ 2900 w 3112"/>
                <a:gd name="T35" fmla="*/ 14 h 584"/>
                <a:gd name="T36" fmla="*/ 3008 w 3112"/>
                <a:gd name="T37" fmla="*/ 6 h 584"/>
                <a:gd name="T38" fmla="*/ 3112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a:p>
          </p:txBody>
        </p:sp>
        <p:sp useBgFill="1">
          <p:nvSpPr>
            <p:cNvPr id="1037" name="Freeform 10"/>
            <p:cNvSpPr>
              <a:spLocks/>
            </p:cNvSpPr>
            <p:nvPr/>
          </p:nvSpPr>
          <p:spPr bwMode="hidden">
            <a:xfrm>
              <a:off x="-3905251" y="4294188"/>
              <a:ext cx="13027839" cy="1892300"/>
            </a:xfrm>
            <a:custGeom>
              <a:avLst/>
              <a:gdLst>
                <a:gd name="T0" fmla="*/ 8192 w 8196"/>
                <a:gd name="T1" fmla="*/ 512 h 1192"/>
                <a:gd name="T2" fmla="*/ 8040 w 8196"/>
                <a:gd name="T3" fmla="*/ 570 h 1192"/>
                <a:gd name="T4" fmla="*/ 7878 w 8196"/>
                <a:gd name="T5" fmla="*/ 620 h 1192"/>
                <a:gd name="T6" fmla="*/ 7706 w 8196"/>
                <a:gd name="T7" fmla="*/ 666 h 1192"/>
                <a:gd name="T8" fmla="*/ 7522 w 8196"/>
                <a:gd name="T9" fmla="*/ 702 h 1192"/>
                <a:gd name="T10" fmla="*/ 7322 w 8196"/>
                <a:gd name="T11" fmla="*/ 730 h 1192"/>
                <a:gd name="T12" fmla="*/ 7106 w 8196"/>
                <a:gd name="T13" fmla="*/ 750 h 1192"/>
                <a:gd name="T14" fmla="*/ 6872 w 8196"/>
                <a:gd name="T15" fmla="*/ 762 h 1192"/>
                <a:gd name="T16" fmla="*/ 6618 w 8196"/>
                <a:gd name="T17" fmla="*/ 760 h 1192"/>
                <a:gd name="T18" fmla="*/ 6342 w 8196"/>
                <a:gd name="T19" fmla="*/ 750 h 1192"/>
                <a:gd name="T20" fmla="*/ 6042 w 8196"/>
                <a:gd name="T21" fmla="*/ 726 h 1192"/>
                <a:gd name="T22" fmla="*/ 5716 w 8196"/>
                <a:gd name="T23" fmla="*/ 690 h 1192"/>
                <a:gd name="T24" fmla="*/ 5364 w 8196"/>
                <a:gd name="T25" fmla="*/ 642 h 1192"/>
                <a:gd name="T26" fmla="*/ 4982 w 8196"/>
                <a:gd name="T27" fmla="*/ 578 h 1192"/>
                <a:gd name="T28" fmla="*/ 4568 w 8196"/>
                <a:gd name="T29" fmla="*/ 500 h 1192"/>
                <a:gd name="T30" fmla="*/ 4122 w 8196"/>
                <a:gd name="T31" fmla="*/ 406 h 1192"/>
                <a:gd name="T32" fmla="*/ 3640 w 8196"/>
                <a:gd name="T33" fmla="*/ 296 h 1192"/>
                <a:gd name="T34" fmla="*/ 3396 w 8196"/>
                <a:gd name="T35" fmla="*/ 240 h 1192"/>
                <a:gd name="T36" fmla="*/ 2934 w 8196"/>
                <a:gd name="T37" fmla="*/ 148 h 1192"/>
                <a:gd name="T38" fmla="*/ 2512 w 8196"/>
                <a:gd name="T39" fmla="*/ 82 h 1192"/>
                <a:gd name="T40" fmla="*/ 2126 w 8196"/>
                <a:gd name="T41" fmla="*/ 36 h 1192"/>
                <a:gd name="T42" fmla="*/ 1776 w 8196"/>
                <a:gd name="T43" fmla="*/ 10 h 1192"/>
                <a:gd name="T44" fmla="*/ 1462 w 8196"/>
                <a:gd name="T45" fmla="*/ 0 h 1192"/>
                <a:gd name="T46" fmla="*/ 1182 w 8196"/>
                <a:gd name="T47" fmla="*/ 4 h 1192"/>
                <a:gd name="T48" fmla="*/ 934 w 8196"/>
                <a:gd name="T49" fmla="*/ 20 h 1192"/>
                <a:gd name="T50" fmla="*/ 716 w 8196"/>
                <a:gd name="T51" fmla="*/ 44 h 1192"/>
                <a:gd name="T52" fmla="*/ 530 w 8196"/>
                <a:gd name="T53" fmla="*/ 74 h 1192"/>
                <a:gd name="T54" fmla="*/ 374 w 8196"/>
                <a:gd name="T55" fmla="*/ 108 h 1192"/>
                <a:gd name="T56" fmla="*/ 248 w 8196"/>
                <a:gd name="T57" fmla="*/ 144 h 1192"/>
                <a:gd name="T58" fmla="*/ 148 w 8196"/>
                <a:gd name="T59" fmla="*/ 176 h 1192"/>
                <a:gd name="T60" fmla="*/ 48 w 8196"/>
                <a:gd name="T61" fmla="*/ 216 h 1192"/>
                <a:gd name="T62" fmla="*/ 0 w 8196"/>
                <a:gd name="T63" fmla="*/ 240 h 1192"/>
                <a:gd name="T64" fmla="*/ 8192 w 8196"/>
                <a:gd name="T65" fmla="*/ 1192 h 1192"/>
                <a:gd name="T66" fmla="*/ 8196 w 8196"/>
                <a:gd name="T67" fmla="*/ 1186 h 1192"/>
                <a:gd name="T68" fmla="*/ 8196 w 8196"/>
                <a:gd name="T69" fmla="*/ 510 h 1192"/>
                <a:gd name="T70" fmla="*/ 8192 w 8196"/>
                <a:gd name="T71" fmla="*/ 512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a:p>
          </p:txBody>
        </p:sp>
      </p:grpSp>
      <p:sp>
        <p:nvSpPr>
          <p:cNvPr id="1028" name="Title Placeholder 1"/>
          <p:cNvSpPr>
            <a:spLocks noGrp="1"/>
          </p:cNvSpPr>
          <p:nvPr>
            <p:ph type="title"/>
          </p:nvPr>
        </p:nvSpPr>
        <p:spPr bwMode="auto">
          <a:xfrm>
            <a:off x="457200" y="338138"/>
            <a:ext cx="8229600" cy="1252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 name="Footer Placeholder 4"/>
          <p:cNvSpPr>
            <a:spLocks noGrp="1"/>
          </p:cNvSpPr>
          <p:nvPr>
            <p:ph type="ftr" sz="quarter" idx="3"/>
          </p:nvPr>
        </p:nvSpPr>
        <p:spPr>
          <a:xfrm>
            <a:off x="304800" y="6172200"/>
            <a:ext cx="8493125" cy="365125"/>
          </a:xfrm>
          <a:prstGeom prst="rect">
            <a:avLst/>
          </a:prstGeom>
        </p:spPr>
        <p:txBody>
          <a:bodyPr vert="horz" lIns="91440" tIns="45720" rIns="91440" bIns="45720" rtlCol="0" anchor="ctr"/>
          <a:lstStyle>
            <a:lvl1pPr algn="l" fontAlgn="auto">
              <a:spcBef>
                <a:spcPts val="0"/>
              </a:spcBef>
              <a:spcAft>
                <a:spcPts val="0"/>
              </a:spcAft>
              <a:defRPr sz="1400" b="1">
                <a:solidFill>
                  <a:schemeClr val="tx2"/>
                </a:solidFill>
                <a:latin typeface="+mn-lt"/>
                <a:cs typeface="+mn-cs"/>
              </a:defRPr>
            </a:lvl1pPr>
          </a:lstStyle>
          <a:p>
            <a:pPr>
              <a:defRPr/>
            </a:pPr>
            <a:r>
              <a:rPr lang="en-US"/>
              <a:t>University of Nairobi                                 ISO 9001:2008       </a:t>
            </a:r>
            <a:fld id="{C78CDA90-D0BB-4BAA-9A41-307000AF3368}" type="slidenum">
              <a:rPr lang="en-US"/>
              <a:pPr>
                <a:defRPr/>
              </a:pPr>
              <a:t>‹#›</a:t>
            </a:fld>
            <a:r>
              <a:rPr lang="en-US"/>
              <a:t>	 Certified 		http://www.uonbi.ac.ke</a:t>
            </a:r>
            <a:endParaRPr lang="en-US" dirty="0"/>
          </a:p>
        </p:txBody>
      </p:sp>
      <p:sp>
        <p:nvSpPr>
          <p:cNvPr id="1030" name="Text Placeholder 2"/>
          <p:cNvSpPr>
            <a:spLocks noGrp="1"/>
          </p:cNvSpPr>
          <p:nvPr>
            <p:ph type="body" idx="1"/>
          </p:nvPr>
        </p:nvSpPr>
        <p:spPr bwMode="auto">
          <a:xfrm>
            <a:off x="871538" y="2674938"/>
            <a:ext cx="7408862" cy="3451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1" name="Picture 2"/>
          <p:cNvPicPr>
            <a:picLocks noChangeAspect="1" noChangeArrowheads="1"/>
          </p:cNvPicPr>
          <p:nvPr userDrawn="1"/>
        </p:nvPicPr>
        <p:blipFill>
          <a:blip r:embed="rId10"/>
          <a:srcRect/>
          <a:stretch>
            <a:fillRect/>
          </a:stretch>
        </p:blipFill>
        <p:spPr bwMode="auto">
          <a:xfrm>
            <a:off x="7772400" y="457200"/>
            <a:ext cx="838200" cy="990600"/>
          </a:xfrm>
          <a:prstGeom prst="rect">
            <a:avLst/>
          </a:prstGeom>
          <a:noFill/>
          <a:ln w="9525">
            <a:noFill/>
            <a:miter lim="800000"/>
            <a:headEnd/>
            <a:tailEnd/>
          </a:ln>
        </p:spPr>
      </p:pic>
      <p:pic>
        <p:nvPicPr>
          <p:cNvPr id="1032" name="Picture 12" descr="Fountain 17.JPG"/>
          <p:cNvPicPr>
            <a:picLocks noChangeAspect="1"/>
          </p:cNvPicPr>
          <p:nvPr userDrawn="1"/>
        </p:nvPicPr>
        <p:blipFill>
          <a:blip r:embed="rId11" cstate="print"/>
          <a:srcRect/>
          <a:stretch>
            <a:fillRect/>
          </a:stretch>
        </p:blipFill>
        <p:spPr bwMode="auto">
          <a:xfrm>
            <a:off x="381000" y="381000"/>
            <a:ext cx="1066800" cy="1066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0" r:id="rId5"/>
    <p:sldLayoutId id="2147483751" r:id="rId6"/>
    <p:sldLayoutId id="2147483757" r:id="rId7"/>
    <p:sldLayoutId id="2147483761" r:id="rId8"/>
  </p:sldLayoutIdLst>
  <p:hf sldNum="0" hdr="0" dt="0"/>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itchFamily="34" charset="0"/>
        </a:defRPr>
      </a:lvl2pPr>
      <a:lvl3pPr algn="ctr" rtl="0" eaLnBrk="0" fontAlgn="base" hangingPunct="0">
        <a:spcBef>
          <a:spcPct val="0"/>
        </a:spcBef>
        <a:spcAft>
          <a:spcPct val="0"/>
        </a:spcAft>
        <a:defRPr sz="4400">
          <a:solidFill>
            <a:srgbClr val="FFFFFF"/>
          </a:solidFill>
          <a:latin typeface="Candara" pitchFamily="34" charset="0"/>
        </a:defRPr>
      </a:lvl3pPr>
      <a:lvl4pPr algn="ctr" rtl="0" eaLnBrk="0" fontAlgn="base" hangingPunct="0">
        <a:spcBef>
          <a:spcPct val="0"/>
        </a:spcBef>
        <a:spcAft>
          <a:spcPct val="0"/>
        </a:spcAft>
        <a:defRPr sz="4400">
          <a:solidFill>
            <a:srgbClr val="FFFFFF"/>
          </a:solidFill>
          <a:latin typeface="Candara" pitchFamily="34" charset="0"/>
        </a:defRPr>
      </a:lvl4pPr>
      <a:lvl5pPr algn="ctr" rtl="0" eaLnBrk="0" fontAlgn="base" hangingPunct="0">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notesSlide" Target="../notesSlides/notesSlide15.xml"/><Relationship Id="rId7" Type="http://schemas.openxmlformats.org/officeDocument/2006/relationships/oleObject" Target="../embeddings/oleObject2.bin"/><Relationship Id="rId12"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11" Type="http://schemas.openxmlformats.org/officeDocument/2006/relationships/oleObject" Target="../embeddings/oleObject4.bin"/><Relationship Id="rId5" Type="http://schemas.openxmlformats.org/officeDocument/2006/relationships/oleObject" Target="../embeddings/oleObject1.bin"/><Relationship Id="rId10" Type="http://schemas.openxmlformats.org/officeDocument/2006/relationships/image" Target="../media/image9.wmf"/><Relationship Id="rId4" Type="http://schemas.openxmlformats.org/officeDocument/2006/relationships/image" Target="../media/image11.wmf"/><Relationship Id="rId9" Type="http://schemas.openxmlformats.org/officeDocument/2006/relationships/oleObject" Target="../embeddings/oleObject3.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2.wmf"/><Relationship Id="rId5" Type="http://schemas.openxmlformats.org/officeDocument/2006/relationships/oleObject" Target="../embeddings/oleObject5.bin"/><Relationship Id="rId4" Type="http://schemas.openxmlformats.org/officeDocument/2006/relationships/image" Target="../media/image13.jpe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743200"/>
            <a:ext cx="7772400" cy="1295400"/>
          </a:xfrm>
        </p:spPr>
        <p:txBody>
          <a:bodyPr>
            <a:noAutofit/>
          </a:bodyPr>
          <a:lstStyle/>
          <a:p>
            <a:r>
              <a:rPr lang="en-US" sz="3600" b="1" dirty="0">
                <a:latin typeface="+mn-lt"/>
              </a:rPr>
              <a:t>COUNSELLING AND MENTORSHIP PROGRAM IN CEES</a:t>
            </a:r>
            <a:r>
              <a:rPr lang="en-US" sz="3600" dirty="0">
                <a:latin typeface="+mn-lt"/>
              </a:rPr>
              <a:t/>
            </a:r>
            <a:br>
              <a:rPr lang="en-US" sz="3600" dirty="0">
                <a:latin typeface="+mn-lt"/>
              </a:rPr>
            </a:br>
            <a:r>
              <a:rPr lang="en-US" sz="3600" dirty="0" smtClean="0"/>
              <a:t/>
            </a:r>
            <a:br>
              <a:rPr lang="en-US" sz="3600" dirty="0" smtClean="0"/>
            </a:br>
            <a:endParaRPr lang="en-US" sz="3600" dirty="0" smtClean="0"/>
          </a:p>
        </p:txBody>
      </p:sp>
      <p:sp>
        <p:nvSpPr>
          <p:cNvPr id="4" name="Footer Placeholder 3"/>
          <p:cNvSpPr>
            <a:spLocks noGrp="1"/>
          </p:cNvSpPr>
          <p:nvPr>
            <p:ph type="ftr" sz="quarter" idx="10"/>
          </p:nvPr>
        </p:nvSpPr>
        <p:spPr/>
        <p:txBody>
          <a:bodyPr/>
          <a:lstStyle/>
          <a:p>
            <a:pPr>
              <a:defRPr/>
            </a:pPr>
            <a:r>
              <a:rPr lang="en-US" dirty="0"/>
              <a:t>University of Nairobi                                 ISO </a:t>
            </a:r>
            <a:r>
              <a:rPr lang="en-US" dirty="0" smtClean="0"/>
              <a:t>9001:2015       </a:t>
            </a:r>
            <a:fld id="{2D46BC6B-718B-4010-8377-DC72DD9BB644}" type="slidenum">
              <a:rPr lang="en-US"/>
              <a:pPr>
                <a:defRPr/>
              </a:pPr>
              <a:t>1</a:t>
            </a:fld>
            <a:r>
              <a:rPr lang="en-US" dirty="0"/>
              <a:t>	 Certified 		http://www.uonbi.ac.ke</a:t>
            </a:r>
          </a:p>
        </p:txBody>
      </p:sp>
      <p:sp>
        <p:nvSpPr>
          <p:cNvPr id="5" name="Subtitle 2"/>
          <p:cNvSpPr txBox="1">
            <a:spLocks/>
          </p:cNvSpPr>
          <p:nvPr/>
        </p:nvSpPr>
        <p:spPr bwMode="auto">
          <a:xfrm>
            <a:off x="1524000" y="4191000"/>
            <a:ext cx="6400800" cy="129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lvl="0" algn="ctr" eaLnBrk="0" hangingPunct="0">
              <a:spcBef>
                <a:spcPct val="20000"/>
              </a:spcBef>
              <a:buClr>
                <a:schemeClr val="accent1"/>
              </a:buClr>
              <a:buSzPct val="100000"/>
              <a:defRPr/>
            </a:pPr>
            <a:r>
              <a:rPr lang="en-US" sz="3200" dirty="0" smtClean="0"/>
              <a:t>Dr. Pamela </a:t>
            </a:r>
            <a:r>
              <a:rPr lang="en-US" sz="3200" dirty="0" err="1" smtClean="0"/>
              <a:t>Lunjalu</a:t>
            </a:r>
            <a:endParaRPr lang="en-US" sz="3200" dirty="0" smtClean="0"/>
          </a:p>
          <a:p>
            <a:pPr lvl="0" algn="ctr" eaLnBrk="0" hangingPunct="0">
              <a:spcBef>
                <a:spcPct val="20000"/>
              </a:spcBef>
              <a:buClr>
                <a:schemeClr val="accent1"/>
              </a:buClr>
              <a:buSzPct val="100000"/>
              <a:defRPr/>
            </a:pPr>
            <a:r>
              <a:rPr lang="en-US" sz="3200" dirty="0" err="1" smtClean="0"/>
              <a:t>Ass.Dean</a:t>
            </a:r>
            <a:r>
              <a:rPr lang="en-US" sz="3200" dirty="0" smtClean="0"/>
              <a:t> </a:t>
            </a:r>
            <a:r>
              <a:rPr lang="en-US" sz="3200" dirty="0"/>
              <a:t>of students</a:t>
            </a:r>
            <a:endParaRPr kumimoji="0" lang="en-US" sz="2400" b="0" i="0" u="none" strike="noStrike" kern="1200" cap="none" spc="0" normalizeH="0" baseline="0" noProof="0" dirty="0" smtClean="0">
              <a:ln>
                <a:noFill/>
              </a:ln>
              <a:solidFill>
                <a:srgbClr val="FFFFFF"/>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1447801" y="381000"/>
            <a:ext cx="6324600" cy="1066800"/>
          </a:xfrm>
        </p:spPr>
        <p:txBody>
          <a:bodyPr>
            <a:normAutofit/>
          </a:bodyPr>
          <a:lstStyle/>
          <a:p>
            <a:pPr algn="l"/>
            <a:r>
              <a:rPr lang="en-US" dirty="0" smtClean="0">
                <a:solidFill>
                  <a:srgbClr val="333399"/>
                </a:solidFill>
                <a:latin typeface="Arial" charset="0"/>
              </a:rPr>
              <a:t>1. Customer Focus</a:t>
            </a:r>
            <a:endParaRPr lang="en-GB" b="1" dirty="0">
              <a:solidFill>
                <a:srgbClr val="333399"/>
              </a:solidFill>
              <a:latin typeface="Arial" charset="0"/>
            </a:endParaRPr>
          </a:p>
        </p:txBody>
      </p:sp>
      <p:sp>
        <p:nvSpPr>
          <p:cNvPr id="100355" name="Rectangle 3"/>
          <p:cNvSpPr>
            <a:spLocks noGrp="1" noChangeArrowheads="1"/>
          </p:cNvSpPr>
          <p:nvPr>
            <p:ph type="body" idx="1"/>
          </p:nvPr>
        </p:nvSpPr>
        <p:spPr>
          <a:xfrm>
            <a:off x="304800" y="1981200"/>
            <a:ext cx="8610600" cy="4114800"/>
          </a:xfrm>
        </p:spPr>
        <p:txBody>
          <a:bodyPr/>
          <a:lstStyle/>
          <a:p>
            <a:pPr indent="-53975" algn="just">
              <a:lnSpc>
                <a:spcPct val="90000"/>
              </a:lnSpc>
              <a:buNone/>
            </a:pPr>
            <a:r>
              <a:rPr lang="en-US" sz="2400" b="1" i="1" dirty="0" smtClean="0">
                <a:solidFill>
                  <a:srgbClr val="000000"/>
                </a:solidFill>
                <a:latin typeface="Arial" charset="0"/>
                <a:cs typeface="Times New Roman" pitchFamily="18" charset="0"/>
              </a:rPr>
              <a:t>Organizations depend on their customers and therefore should understand current and future customer needs, should meet customer requirements and strive to exceed customer expectations</a:t>
            </a:r>
            <a:endParaRPr lang="en-GB" sz="2400" b="1" i="1" dirty="0" smtClean="0">
              <a:solidFill>
                <a:srgbClr val="000000"/>
              </a:solidFill>
              <a:latin typeface="Arial" charset="0"/>
              <a:cs typeface="Times New Roman" pitchFamily="18" charset="0"/>
            </a:endParaRPr>
          </a:p>
          <a:p>
            <a:pPr indent="-53975">
              <a:buFont typeface="Wingdings" pitchFamily="2" charset="2"/>
              <a:buNone/>
            </a:pPr>
            <a:endParaRPr lang="en-GB" sz="1400" b="1" i="1" dirty="0">
              <a:cs typeface="Times New Roman" pitchFamily="18" charset="0"/>
            </a:endParaRPr>
          </a:p>
          <a:p>
            <a:pPr indent="-53975">
              <a:buFont typeface="Wingdings" pitchFamily="2" charset="2"/>
              <a:buNone/>
            </a:pPr>
            <a:r>
              <a:rPr lang="en-US" sz="2400" b="1" dirty="0">
                <a:latin typeface="Arial" charset="0"/>
              </a:rPr>
              <a:t>	</a:t>
            </a:r>
            <a:r>
              <a:rPr lang="en-GB" sz="2400" b="1" dirty="0">
                <a:latin typeface="Arial" charset="0"/>
              </a:rPr>
              <a:t>Implication</a:t>
            </a:r>
            <a:endParaRPr lang="en-GB" sz="2400" b="1" dirty="0">
              <a:latin typeface="Times New Roman" pitchFamily="18" charset="0"/>
            </a:endParaRPr>
          </a:p>
          <a:p>
            <a:pPr indent="-53975">
              <a:buFont typeface="Wingdings" pitchFamily="2" charset="2"/>
              <a:buNone/>
            </a:pPr>
            <a:r>
              <a:rPr lang="en-US" sz="2400" dirty="0">
                <a:latin typeface="Arial" charset="0"/>
                <a:cs typeface="Times New Roman" pitchFamily="18" charset="0"/>
              </a:rPr>
              <a:t>Customer focus means putting your energy into satisfying customers and understanding that profitability comes from satisfying customers. </a:t>
            </a:r>
            <a:endParaRPr lang="en-GB" sz="2400"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1447800" y="381000"/>
            <a:ext cx="6324600" cy="998538"/>
          </a:xfrm>
        </p:spPr>
        <p:txBody>
          <a:bodyPr>
            <a:noAutofit/>
          </a:bodyPr>
          <a:lstStyle/>
          <a:p>
            <a:pPr algn="l"/>
            <a:r>
              <a:rPr lang="en-GB" sz="3600" dirty="0" smtClean="0">
                <a:solidFill>
                  <a:srgbClr val="333399"/>
                </a:solidFill>
                <a:latin typeface="Arial" charset="0"/>
              </a:rPr>
              <a:t> </a:t>
            </a:r>
            <a:r>
              <a:rPr lang="en-US" sz="3600" dirty="0" smtClean="0">
                <a:solidFill>
                  <a:srgbClr val="333399"/>
                </a:solidFill>
                <a:latin typeface="Arial" charset="0"/>
              </a:rPr>
              <a:t>2. Leadership</a:t>
            </a:r>
            <a:r>
              <a:rPr lang="en-GB" sz="3600" dirty="0" smtClean="0">
                <a:solidFill>
                  <a:srgbClr val="333399"/>
                </a:solidFill>
                <a:latin typeface="Arial" charset="0"/>
              </a:rPr>
              <a:t>  </a:t>
            </a:r>
          </a:p>
        </p:txBody>
      </p:sp>
      <p:sp>
        <p:nvSpPr>
          <p:cNvPr id="102403" name="Rectangle 3"/>
          <p:cNvSpPr>
            <a:spLocks noGrp="1" noChangeArrowheads="1"/>
          </p:cNvSpPr>
          <p:nvPr>
            <p:ph type="body" idx="1"/>
          </p:nvPr>
        </p:nvSpPr>
        <p:spPr>
          <a:xfrm>
            <a:off x="304800" y="1905000"/>
            <a:ext cx="8534400" cy="4419600"/>
          </a:xfrm>
        </p:spPr>
        <p:txBody>
          <a:bodyPr/>
          <a:lstStyle/>
          <a:p>
            <a:pPr algn="just">
              <a:lnSpc>
                <a:spcPct val="90000"/>
              </a:lnSpc>
              <a:buFont typeface="Wingdings" pitchFamily="2" charset="2"/>
              <a:buNone/>
            </a:pPr>
            <a:r>
              <a:rPr lang="en-US" dirty="0">
                <a:solidFill>
                  <a:srgbClr val="000000"/>
                </a:solidFill>
                <a:effectLst>
                  <a:outerShdw blurRad="38100" dist="38100" dir="2700000" algn="tl">
                    <a:srgbClr val="C0C0C0"/>
                  </a:outerShdw>
                </a:effectLst>
                <a:latin typeface="Arial" charset="0"/>
                <a:cs typeface="Times New Roman" pitchFamily="18" charset="0"/>
              </a:rPr>
              <a:t>	</a:t>
            </a:r>
            <a:r>
              <a:rPr lang="en-US" sz="2400" b="1" i="1" dirty="0" smtClean="0">
                <a:solidFill>
                  <a:srgbClr val="000000"/>
                </a:solidFill>
                <a:latin typeface="Arial" charset="0"/>
                <a:cs typeface="Times New Roman" pitchFamily="18" charset="0"/>
              </a:rPr>
              <a:t>Leaders establish unity of purpose and direction of the organization. They should create and maintain the internal environment in which people can become fully involved in achieving the organization’s objectives</a:t>
            </a:r>
          </a:p>
          <a:p>
            <a:pPr>
              <a:lnSpc>
                <a:spcPct val="90000"/>
              </a:lnSpc>
              <a:buFont typeface="Wingdings" pitchFamily="2" charset="2"/>
              <a:buNone/>
            </a:pPr>
            <a:endParaRPr lang="en-GB" sz="1400" dirty="0">
              <a:cs typeface="Times New Roman" pitchFamily="18" charset="0"/>
            </a:endParaRPr>
          </a:p>
          <a:p>
            <a:pPr>
              <a:lnSpc>
                <a:spcPct val="90000"/>
              </a:lnSpc>
              <a:buFont typeface="Wingdings" pitchFamily="2" charset="2"/>
              <a:buNone/>
            </a:pPr>
            <a:r>
              <a:rPr lang="en-US" sz="2400" b="1" dirty="0"/>
              <a:t>	</a:t>
            </a:r>
            <a:r>
              <a:rPr lang="en-GB" sz="2400" b="1" dirty="0"/>
              <a:t>Implication</a:t>
            </a:r>
          </a:p>
          <a:p>
            <a:pPr>
              <a:lnSpc>
                <a:spcPct val="90000"/>
              </a:lnSpc>
              <a:buFont typeface="Wingdings" pitchFamily="2" charset="2"/>
              <a:buNone/>
            </a:pPr>
            <a:r>
              <a:rPr lang="en-US" sz="2400" dirty="0">
                <a:cs typeface="Times New Roman" pitchFamily="18" charset="0"/>
              </a:rPr>
              <a:t>	Leadership is providing role model </a:t>
            </a:r>
            <a:r>
              <a:rPr lang="en-US" sz="2400" dirty="0" err="1">
                <a:cs typeface="Times New Roman" pitchFamily="18" charset="0"/>
              </a:rPr>
              <a:t>behaviour</a:t>
            </a:r>
            <a:r>
              <a:rPr lang="en-US" sz="2400" dirty="0">
                <a:cs typeface="Times New Roman" pitchFamily="18" charset="0"/>
              </a:rPr>
              <a:t> consistent with the values of the organization. </a:t>
            </a:r>
            <a:r>
              <a:rPr lang="en-US" sz="2400" dirty="0" err="1">
                <a:cs typeface="Times New Roman" pitchFamily="18" charset="0"/>
              </a:rPr>
              <a:t>Behaviour</a:t>
            </a:r>
            <a:r>
              <a:rPr lang="en-US" sz="2400" dirty="0">
                <a:cs typeface="Times New Roman" pitchFamily="18" charset="0"/>
              </a:rPr>
              <a:t> that will deliver the organizations objectives. </a:t>
            </a:r>
          </a:p>
          <a:p>
            <a:pPr>
              <a:lnSpc>
                <a:spcPct val="90000"/>
              </a:lnSpc>
              <a:buFont typeface="Wingdings" pitchFamily="2" charset="2"/>
              <a:buNone/>
            </a:pPr>
            <a:r>
              <a:rPr lang="en-US" sz="2400" dirty="0">
                <a:cs typeface="Times New Roman" pitchFamily="18" charset="0"/>
              </a:rPr>
              <a:t>	Internal environment includes the culture and climate, management style, shared trust, motivation and </a:t>
            </a:r>
            <a:r>
              <a:rPr lang="en-US" sz="2400" dirty="0" smtClean="0">
                <a:cs typeface="Times New Roman" pitchFamily="18" charset="0"/>
              </a:rPr>
              <a:t>support</a:t>
            </a:r>
            <a:endParaRPr lang="en-GB" sz="2400" dirty="0">
              <a:cs typeface="Times New Roman" pitchFamily="18" charset="0"/>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1447800" y="381000"/>
            <a:ext cx="6324600" cy="922338"/>
          </a:xfrm>
        </p:spPr>
        <p:txBody>
          <a:bodyPr>
            <a:noAutofit/>
          </a:bodyPr>
          <a:lstStyle/>
          <a:p>
            <a:pPr algn="l"/>
            <a:r>
              <a:rPr lang="en-US" sz="3600" dirty="0" smtClean="0">
                <a:solidFill>
                  <a:srgbClr val="333399"/>
                </a:solidFill>
                <a:latin typeface="Arial" charset="0"/>
              </a:rPr>
              <a:t>3. Involvement of People</a:t>
            </a:r>
            <a:endParaRPr lang="en-GB" sz="3600" dirty="0" smtClean="0">
              <a:solidFill>
                <a:srgbClr val="333399"/>
              </a:solidFill>
              <a:latin typeface="Arial" charset="0"/>
            </a:endParaRPr>
          </a:p>
        </p:txBody>
      </p:sp>
      <p:sp>
        <p:nvSpPr>
          <p:cNvPr id="104451" name="Rectangle 3"/>
          <p:cNvSpPr>
            <a:spLocks noGrp="1" noChangeArrowheads="1"/>
          </p:cNvSpPr>
          <p:nvPr>
            <p:ph type="body" idx="1"/>
          </p:nvPr>
        </p:nvSpPr>
        <p:spPr>
          <a:xfrm>
            <a:off x="533400" y="2017713"/>
            <a:ext cx="8421688" cy="4114800"/>
          </a:xfrm>
        </p:spPr>
        <p:txBody>
          <a:bodyPr/>
          <a:lstStyle/>
          <a:p>
            <a:pPr indent="-53975" algn="just">
              <a:lnSpc>
                <a:spcPct val="90000"/>
              </a:lnSpc>
              <a:buNone/>
            </a:pPr>
            <a:r>
              <a:rPr lang="en-US" sz="2400" b="1" i="1" dirty="0" smtClean="0">
                <a:solidFill>
                  <a:srgbClr val="000000"/>
                </a:solidFill>
                <a:latin typeface="Arial" charset="0"/>
                <a:cs typeface="Times New Roman" pitchFamily="18" charset="0"/>
              </a:rPr>
              <a:t>	People at all levels are the essence of an organization and their involvement enables their abilities to be used for the organization’s benefit</a:t>
            </a:r>
            <a:endParaRPr lang="en-GB" sz="2400" b="1" i="1" dirty="0" smtClean="0">
              <a:solidFill>
                <a:srgbClr val="000000"/>
              </a:solidFill>
              <a:latin typeface="Arial" charset="0"/>
              <a:cs typeface="Times New Roman" pitchFamily="18" charset="0"/>
            </a:endParaRPr>
          </a:p>
          <a:p>
            <a:pPr>
              <a:buFont typeface="Wingdings" pitchFamily="2" charset="2"/>
              <a:buNone/>
            </a:pPr>
            <a:endParaRPr lang="en-GB" sz="2800" dirty="0">
              <a:cs typeface="Times New Roman" pitchFamily="18" charset="0"/>
            </a:endParaRPr>
          </a:p>
          <a:p>
            <a:pPr>
              <a:buFont typeface="Wingdings" pitchFamily="2" charset="2"/>
              <a:buNone/>
            </a:pPr>
            <a:r>
              <a:rPr lang="en-US" sz="2400" b="1" dirty="0"/>
              <a:t>	Implication</a:t>
            </a:r>
            <a:endParaRPr lang="en-GB" sz="2400" b="1" dirty="0"/>
          </a:p>
          <a:p>
            <a:pPr>
              <a:buFont typeface="Wingdings" pitchFamily="2" charset="2"/>
              <a:buNone/>
            </a:pPr>
            <a:r>
              <a:rPr lang="en-US" sz="2400" dirty="0">
                <a:solidFill>
                  <a:srgbClr val="000000"/>
                </a:solidFill>
                <a:effectLst>
                  <a:outerShdw blurRad="38100" dist="38100" dir="2700000" algn="tl">
                    <a:srgbClr val="C0C0C0"/>
                  </a:outerShdw>
                </a:effectLst>
                <a:latin typeface="Arial" charset="0"/>
                <a:cs typeface="Times New Roman" pitchFamily="18" charset="0"/>
              </a:rPr>
              <a:t>	Involving people means sharing knowledge, encouraging and recognizing their contribution, utilizing their experience and operating with </a:t>
            </a:r>
            <a:r>
              <a:rPr lang="en-US" sz="2400" dirty="0" smtClean="0">
                <a:solidFill>
                  <a:srgbClr val="000000"/>
                </a:solidFill>
                <a:effectLst>
                  <a:outerShdw blurRad="38100" dist="38100" dir="2700000" algn="tl">
                    <a:srgbClr val="C0C0C0"/>
                  </a:outerShdw>
                </a:effectLst>
                <a:latin typeface="Arial" charset="0"/>
                <a:cs typeface="Times New Roman" pitchFamily="18" charset="0"/>
              </a:rPr>
              <a:t>integrity</a:t>
            </a:r>
            <a:endParaRPr lang="en-GB" sz="2400"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1524000" y="457200"/>
            <a:ext cx="6248400" cy="990600"/>
          </a:xfrm>
        </p:spPr>
        <p:txBody>
          <a:bodyPr>
            <a:normAutofit/>
          </a:bodyPr>
          <a:lstStyle/>
          <a:p>
            <a:pPr algn="l"/>
            <a:r>
              <a:rPr lang="en-GB" sz="3600" dirty="0" smtClean="0">
                <a:solidFill>
                  <a:srgbClr val="333399"/>
                </a:solidFill>
                <a:latin typeface="Arial" charset="0"/>
              </a:rPr>
              <a:t>4. </a:t>
            </a:r>
            <a:r>
              <a:rPr lang="en-US" sz="3600" dirty="0" smtClean="0">
                <a:solidFill>
                  <a:srgbClr val="333399"/>
                </a:solidFill>
                <a:latin typeface="Arial" charset="0"/>
              </a:rPr>
              <a:t>Process Approach</a:t>
            </a:r>
            <a:endParaRPr lang="en-GB" sz="3600" dirty="0" smtClean="0">
              <a:solidFill>
                <a:srgbClr val="333399"/>
              </a:solidFill>
              <a:latin typeface="Arial" charset="0"/>
            </a:endParaRPr>
          </a:p>
        </p:txBody>
      </p:sp>
      <p:sp>
        <p:nvSpPr>
          <p:cNvPr id="105475" name="Rectangle 3"/>
          <p:cNvSpPr>
            <a:spLocks noGrp="1" noChangeArrowheads="1"/>
          </p:cNvSpPr>
          <p:nvPr>
            <p:ph type="body" idx="1"/>
          </p:nvPr>
        </p:nvSpPr>
        <p:spPr>
          <a:xfrm>
            <a:off x="533400" y="2017713"/>
            <a:ext cx="8305800" cy="4230687"/>
          </a:xfrm>
        </p:spPr>
        <p:txBody>
          <a:bodyPr/>
          <a:lstStyle/>
          <a:p>
            <a:pPr indent="-53975" algn="just">
              <a:lnSpc>
                <a:spcPct val="90000"/>
              </a:lnSpc>
              <a:buNone/>
            </a:pPr>
            <a:r>
              <a:rPr lang="en-US" sz="2400" b="1" i="1" dirty="0" smtClean="0">
                <a:solidFill>
                  <a:srgbClr val="000000"/>
                </a:solidFill>
                <a:latin typeface="Arial" charset="0"/>
                <a:cs typeface="Times New Roman" pitchFamily="18" charset="0"/>
              </a:rPr>
              <a:t>	A desired result is achieved more efficiently when activities and their related resources are managed as a process</a:t>
            </a:r>
            <a:endParaRPr lang="en-GB" sz="2400" b="1" i="1" dirty="0" smtClean="0">
              <a:solidFill>
                <a:srgbClr val="000000"/>
              </a:solidFill>
              <a:latin typeface="Arial" charset="0"/>
              <a:cs typeface="Times New Roman" pitchFamily="18" charset="0"/>
            </a:endParaRPr>
          </a:p>
          <a:p>
            <a:pPr>
              <a:buFont typeface="Wingdings" pitchFamily="2" charset="2"/>
              <a:buNone/>
            </a:pPr>
            <a:endParaRPr lang="en-GB" sz="2800" dirty="0">
              <a:cs typeface="Times New Roman" pitchFamily="18" charset="0"/>
            </a:endParaRPr>
          </a:p>
          <a:p>
            <a:pPr>
              <a:buFont typeface="Wingdings" pitchFamily="2" charset="2"/>
              <a:buNone/>
            </a:pPr>
            <a:r>
              <a:rPr lang="en-US" sz="2400" b="1" dirty="0">
                <a:solidFill>
                  <a:srgbClr val="000000"/>
                </a:solidFill>
                <a:latin typeface="Arial" charset="0"/>
              </a:rPr>
              <a:t>	</a:t>
            </a:r>
            <a:r>
              <a:rPr lang="en-US" sz="2400" b="1" dirty="0"/>
              <a:t>Implication</a:t>
            </a:r>
          </a:p>
          <a:p>
            <a:pPr>
              <a:buFont typeface="Wingdings" pitchFamily="2" charset="2"/>
              <a:buNone/>
            </a:pPr>
            <a:r>
              <a:rPr lang="en-US" sz="2400" dirty="0">
                <a:solidFill>
                  <a:srgbClr val="000000"/>
                </a:solidFill>
                <a:effectLst>
                  <a:outerShdw blurRad="38100" dist="38100" dir="2700000" algn="tl">
                    <a:srgbClr val="C0C0C0"/>
                  </a:outerShdw>
                </a:effectLst>
                <a:latin typeface="Arial" charset="0"/>
                <a:cs typeface="Times New Roman" pitchFamily="18" charset="0"/>
              </a:rPr>
              <a:t>	Processes are dynamic-they cause things to happen.</a:t>
            </a:r>
          </a:p>
          <a:p>
            <a:pPr>
              <a:buFont typeface="Wingdings" pitchFamily="2" charset="2"/>
              <a:buNone/>
            </a:pPr>
            <a:r>
              <a:rPr lang="en-US" sz="2400" dirty="0">
                <a:solidFill>
                  <a:srgbClr val="000000"/>
                </a:solidFill>
                <a:effectLst>
                  <a:outerShdw blurRad="38100" dist="38100" dir="2700000" algn="tl">
                    <a:srgbClr val="C0C0C0"/>
                  </a:outerShdw>
                </a:effectLst>
                <a:latin typeface="Arial" charset="0"/>
                <a:cs typeface="Times New Roman" pitchFamily="18" charset="0"/>
              </a:rPr>
              <a:t>	Processes within an organization should be structured in order to achieve a certain objective in the most efficient and effective </a:t>
            </a:r>
            <a:r>
              <a:rPr lang="en-US" sz="2400" dirty="0" smtClean="0">
                <a:solidFill>
                  <a:srgbClr val="000000"/>
                </a:solidFill>
                <a:effectLst>
                  <a:outerShdw blurRad="38100" dist="38100" dir="2700000" algn="tl">
                    <a:srgbClr val="C0C0C0"/>
                  </a:outerShdw>
                </a:effectLst>
                <a:latin typeface="Arial" charset="0"/>
                <a:cs typeface="Times New Roman" pitchFamily="18" charset="0"/>
              </a:rPr>
              <a:t>manner</a:t>
            </a:r>
            <a:endParaRPr lang="en-US" sz="2400" dirty="0">
              <a:solidFill>
                <a:srgbClr val="000000"/>
              </a:solidFill>
              <a:effectLst>
                <a:outerShdw blurRad="38100" dist="38100" dir="2700000" algn="tl">
                  <a:srgbClr val="C0C0C0"/>
                </a:outerShdw>
              </a:effectLst>
              <a:latin typeface="Arial" charset="0"/>
              <a:cs typeface="Times New Roman" pitchFamily="18" charset="0"/>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447800" y="381000"/>
            <a:ext cx="6324600" cy="1066800"/>
          </a:xfrm>
        </p:spPr>
        <p:txBody>
          <a:bodyPr>
            <a:noAutofit/>
          </a:bodyPr>
          <a:lstStyle/>
          <a:p>
            <a:pPr algn="l"/>
            <a:r>
              <a:rPr lang="en-US" sz="3600" dirty="0" smtClean="0">
                <a:solidFill>
                  <a:srgbClr val="333399"/>
                </a:solidFill>
                <a:latin typeface="Arial" charset="0"/>
              </a:rPr>
              <a:t>5. System Approach to Management</a:t>
            </a:r>
            <a:endParaRPr lang="en-GB" sz="3600" dirty="0" smtClean="0">
              <a:solidFill>
                <a:srgbClr val="333399"/>
              </a:solidFill>
              <a:latin typeface="Arial" charset="0"/>
            </a:endParaRPr>
          </a:p>
        </p:txBody>
      </p:sp>
      <p:sp>
        <p:nvSpPr>
          <p:cNvPr id="106499" name="Rectangle 3"/>
          <p:cNvSpPr>
            <a:spLocks noGrp="1" noChangeArrowheads="1"/>
          </p:cNvSpPr>
          <p:nvPr>
            <p:ph type="body" idx="1"/>
          </p:nvPr>
        </p:nvSpPr>
        <p:spPr>
          <a:xfrm>
            <a:off x="360363" y="1828800"/>
            <a:ext cx="8421687" cy="4114800"/>
          </a:xfrm>
        </p:spPr>
        <p:txBody>
          <a:bodyPr/>
          <a:lstStyle/>
          <a:p>
            <a:pPr indent="-53975" algn="just">
              <a:lnSpc>
                <a:spcPct val="90000"/>
              </a:lnSpc>
              <a:buNone/>
            </a:pPr>
            <a:r>
              <a:rPr lang="en-US" sz="2400" b="1" i="1" dirty="0" smtClean="0">
                <a:solidFill>
                  <a:srgbClr val="000000"/>
                </a:solidFill>
                <a:latin typeface="Arial" charset="0"/>
                <a:cs typeface="Times New Roman" pitchFamily="18" charset="0"/>
              </a:rPr>
              <a:t>	Identifying, understanding and managing interrelated processes as a system contributes to the organization’s effectiveness and efficiency in achieving it’s objectives</a:t>
            </a:r>
          </a:p>
          <a:p>
            <a:pPr>
              <a:lnSpc>
                <a:spcPct val="90000"/>
              </a:lnSpc>
              <a:buFont typeface="Wingdings" pitchFamily="2" charset="2"/>
              <a:buNone/>
            </a:pPr>
            <a:endParaRPr lang="en-GB" sz="2400" dirty="0">
              <a:cs typeface="Times New Roman" pitchFamily="18" charset="0"/>
            </a:endParaRPr>
          </a:p>
          <a:p>
            <a:pPr>
              <a:lnSpc>
                <a:spcPct val="90000"/>
              </a:lnSpc>
              <a:buFont typeface="Wingdings" pitchFamily="2" charset="2"/>
              <a:buNone/>
            </a:pPr>
            <a:r>
              <a:rPr lang="en-US" sz="2400" b="1" dirty="0">
                <a:solidFill>
                  <a:schemeClr val="folHlink"/>
                </a:solidFill>
              </a:rPr>
              <a:t>	</a:t>
            </a:r>
            <a:r>
              <a:rPr lang="en-GB" sz="2400" b="1" dirty="0"/>
              <a:t>Implication</a:t>
            </a:r>
          </a:p>
          <a:p>
            <a:pPr>
              <a:lnSpc>
                <a:spcPct val="90000"/>
              </a:lnSpc>
              <a:buFont typeface="Wingdings" pitchFamily="2" charset="2"/>
              <a:buNone/>
            </a:pPr>
            <a:r>
              <a:rPr lang="en-US" sz="2400" dirty="0">
                <a:cs typeface="Times New Roman" pitchFamily="18" charset="0"/>
              </a:rPr>
              <a:t>	Systems are constructed by connecting interrelated processes together to deliver the system objectives which in the case of the QMS is the satisfaction of the interested </a:t>
            </a:r>
            <a:r>
              <a:rPr lang="en-US" sz="2400" dirty="0" smtClean="0">
                <a:cs typeface="Times New Roman" pitchFamily="18" charset="0"/>
              </a:rPr>
              <a:t>parties</a:t>
            </a:r>
            <a:endParaRPr lang="en-GB" sz="2400" dirty="0">
              <a:cs typeface="Times New Roman" pitchFamily="18" charset="0"/>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1447801" y="381000"/>
            <a:ext cx="6324600" cy="1066800"/>
          </a:xfrm>
        </p:spPr>
        <p:txBody>
          <a:bodyPr>
            <a:normAutofit/>
          </a:bodyPr>
          <a:lstStyle/>
          <a:p>
            <a:pPr algn="l"/>
            <a:r>
              <a:rPr lang="en-US" sz="3600" dirty="0" smtClean="0">
                <a:solidFill>
                  <a:srgbClr val="333399"/>
                </a:solidFill>
                <a:latin typeface="Arial" charset="0"/>
              </a:rPr>
              <a:t>6. Continual Improvement </a:t>
            </a:r>
            <a:endParaRPr lang="en-GB" sz="3600" dirty="0" smtClean="0">
              <a:solidFill>
                <a:srgbClr val="333399"/>
              </a:solidFill>
              <a:latin typeface="Arial" charset="0"/>
            </a:endParaRPr>
          </a:p>
        </p:txBody>
      </p:sp>
      <p:sp>
        <p:nvSpPr>
          <p:cNvPr id="107523" name="Rectangle 3"/>
          <p:cNvSpPr>
            <a:spLocks noGrp="1" noChangeArrowheads="1"/>
          </p:cNvSpPr>
          <p:nvPr>
            <p:ph type="body" idx="1"/>
          </p:nvPr>
        </p:nvSpPr>
        <p:spPr>
          <a:xfrm>
            <a:off x="152400" y="2017713"/>
            <a:ext cx="8686800" cy="4114800"/>
          </a:xfrm>
        </p:spPr>
        <p:txBody>
          <a:bodyPr/>
          <a:lstStyle/>
          <a:p>
            <a:pPr indent="-53975" algn="just">
              <a:lnSpc>
                <a:spcPct val="90000"/>
              </a:lnSpc>
              <a:buNone/>
            </a:pPr>
            <a:r>
              <a:rPr lang="en-US" sz="2400" b="1" i="1" dirty="0" smtClean="0">
                <a:solidFill>
                  <a:srgbClr val="000000"/>
                </a:solidFill>
                <a:latin typeface="Arial" charset="0"/>
                <a:cs typeface="Times New Roman" pitchFamily="18" charset="0"/>
              </a:rPr>
              <a:t>	Continual improvement of the organization’s overall performance should be a permanent objective of the organization</a:t>
            </a:r>
            <a:endParaRPr lang="en-GB" sz="2400" b="1" i="1" dirty="0" smtClean="0">
              <a:solidFill>
                <a:srgbClr val="000000"/>
              </a:solidFill>
              <a:latin typeface="Arial" charset="0"/>
              <a:cs typeface="Times New Roman" pitchFamily="18" charset="0"/>
            </a:endParaRPr>
          </a:p>
          <a:p>
            <a:pPr>
              <a:buFont typeface="Wingdings" pitchFamily="2" charset="2"/>
              <a:buNone/>
            </a:pPr>
            <a:endParaRPr lang="en-GB" dirty="0">
              <a:latin typeface="Arial" charset="0"/>
              <a:cs typeface="Times New Roman" pitchFamily="18" charset="0"/>
            </a:endParaRPr>
          </a:p>
          <a:p>
            <a:pPr>
              <a:buFont typeface="Wingdings" pitchFamily="2" charset="2"/>
              <a:buNone/>
            </a:pPr>
            <a:r>
              <a:rPr lang="en-US" sz="2400" b="1" dirty="0"/>
              <a:t>	Implication</a:t>
            </a:r>
          </a:p>
          <a:p>
            <a:pPr>
              <a:buFont typeface="Wingdings" pitchFamily="2" charset="2"/>
              <a:buNone/>
            </a:pPr>
            <a:r>
              <a:rPr lang="en-US" sz="2400" dirty="0">
                <a:solidFill>
                  <a:srgbClr val="000000"/>
                </a:solidFill>
                <a:effectLst>
                  <a:outerShdw blurRad="38100" dist="38100" dir="2700000" algn="tl">
                    <a:srgbClr val="C0C0C0"/>
                  </a:outerShdw>
                </a:effectLst>
                <a:cs typeface="Times New Roman" pitchFamily="18" charset="0"/>
              </a:rPr>
              <a:t>	Continual improvement is the progressive improvement in organizational efficiency and </a:t>
            </a:r>
            <a:r>
              <a:rPr lang="en-US" sz="2400" dirty="0" smtClean="0">
                <a:solidFill>
                  <a:srgbClr val="000000"/>
                </a:solidFill>
                <a:effectLst>
                  <a:outerShdw blurRad="38100" dist="38100" dir="2700000" algn="tl">
                    <a:srgbClr val="C0C0C0"/>
                  </a:outerShdw>
                </a:effectLst>
                <a:cs typeface="Times New Roman" pitchFamily="18" charset="0"/>
              </a:rPr>
              <a:t>effectiveness</a:t>
            </a:r>
            <a:endParaRPr lang="en-GB" sz="2400" dirty="0">
              <a:cs typeface="Times New Roman" pitchFamily="18" charset="0"/>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1447800" y="381000"/>
            <a:ext cx="6324600" cy="1066800"/>
          </a:xfrm>
        </p:spPr>
        <p:txBody>
          <a:bodyPr>
            <a:noAutofit/>
          </a:bodyPr>
          <a:lstStyle/>
          <a:p>
            <a:pPr algn="l"/>
            <a:r>
              <a:rPr lang="en-US" sz="3600" dirty="0" smtClean="0">
                <a:solidFill>
                  <a:srgbClr val="333399"/>
                </a:solidFill>
                <a:latin typeface="Arial" charset="0"/>
              </a:rPr>
              <a:t>7.Factual Approach to Decision Making</a:t>
            </a:r>
            <a:endParaRPr lang="en-GB" sz="3600" dirty="0" smtClean="0">
              <a:solidFill>
                <a:srgbClr val="333399"/>
              </a:solidFill>
              <a:latin typeface="Arial" charset="0"/>
            </a:endParaRPr>
          </a:p>
        </p:txBody>
      </p:sp>
      <p:sp>
        <p:nvSpPr>
          <p:cNvPr id="109571" name="Rectangle 3"/>
          <p:cNvSpPr>
            <a:spLocks noGrp="1" noChangeArrowheads="1"/>
          </p:cNvSpPr>
          <p:nvPr>
            <p:ph type="body" idx="1"/>
          </p:nvPr>
        </p:nvSpPr>
        <p:spPr>
          <a:xfrm>
            <a:off x="533400" y="2017713"/>
            <a:ext cx="8421688" cy="4114800"/>
          </a:xfrm>
        </p:spPr>
        <p:txBody>
          <a:bodyPr/>
          <a:lstStyle/>
          <a:p>
            <a:pPr>
              <a:buFont typeface="Wingdings" pitchFamily="2" charset="2"/>
              <a:buNone/>
            </a:pPr>
            <a:r>
              <a:rPr lang="en-US" dirty="0">
                <a:solidFill>
                  <a:srgbClr val="000000"/>
                </a:solidFill>
                <a:effectLst>
                  <a:outerShdw blurRad="38100" dist="38100" dir="2700000" algn="tl">
                    <a:srgbClr val="C0C0C0"/>
                  </a:outerShdw>
                </a:effectLst>
                <a:latin typeface="Arial" charset="0"/>
                <a:cs typeface="Times New Roman" pitchFamily="18" charset="0"/>
              </a:rPr>
              <a:t>	</a:t>
            </a:r>
            <a:r>
              <a:rPr lang="en-US" sz="2400" b="1" i="1" dirty="0" smtClean="0">
                <a:solidFill>
                  <a:srgbClr val="000000"/>
                </a:solidFill>
                <a:latin typeface="Arial" charset="0"/>
                <a:cs typeface="Times New Roman" pitchFamily="18" charset="0"/>
              </a:rPr>
              <a:t>Effective decisions are based on the analysis of data and information</a:t>
            </a:r>
          </a:p>
          <a:p>
            <a:pPr>
              <a:buFont typeface="Wingdings" pitchFamily="2" charset="2"/>
              <a:buNone/>
            </a:pPr>
            <a:endParaRPr lang="en-US" sz="1600" dirty="0">
              <a:solidFill>
                <a:srgbClr val="000000"/>
              </a:solidFill>
              <a:effectLst>
                <a:outerShdw blurRad="38100" dist="38100" dir="2700000" algn="tl">
                  <a:srgbClr val="C0C0C0"/>
                </a:outerShdw>
              </a:effectLst>
              <a:latin typeface="Arial" charset="0"/>
              <a:cs typeface="Times New Roman" pitchFamily="18" charset="0"/>
            </a:endParaRPr>
          </a:p>
          <a:p>
            <a:pPr>
              <a:buFont typeface="Wingdings" pitchFamily="2" charset="2"/>
              <a:buNone/>
            </a:pPr>
            <a:r>
              <a:rPr lang="en-GB" sz="2400" b="1" dirty="0">
                <a:cs typeface="Times New Roman" pitchFamily="18" charset="0"/>
              </a:rPr>
              <a:t>	</a:t>
            </a:r>
          </a:p>
          <a:p>
            <a:pPr>
              <a:buFont typeface="Wingdings" pitchFamily="2" charset="2"/>
              <a:buNone/>
            </a:pPr>
            <a:r>
              <a:rPr lang="en-GB" sz="2400" b="1" dirty="0" smtClean="0"/>
              <a:t>	Implication</a:t>
            </a:r>
            <a:endParaRPr lang="en-GB" sz="2400" b="1" dirty="0"/>
          </a:p>
          <a:p>
            <a:pPr>
              <a:buFont typeface="Wingdings" pitchFamily="2" charset="2"/>
              <a:buNone/>
            </a:pPr>
            <a:r>
              <a:rPr lang="en-US" sz="2400" b="1" dirty="0">
                <a:solidFill>
                  <a:srgbClr val="000000"/>
                </a:solidFill>
                <a:effectLst>
                  <a:outerShdw blurRad="38100" dist="38100" dir="2700000" algn="tl">
                    <a:srgbClr val="C0C0C0"/>
                  </a:outerShdw>
                </a:effectLst>
                <a:latin typeface="Arial" charset="0"/>
                <a:cs typeface="Arial" charset="0"/>
              </a:rPr>
              <a:t>	</a:t>
            </a:r>
            <a:r>
              <a:rPr lang="en-US" sz="2400" dirty="0">
                <a:solidFill>
                  <a:srgbClr val="000000"/>
                </a:solidFill>
                <a:effectLst>
                  <a:outerShdw blurRad="38100" dist="38100" dir="2700000" algn="tl">
                    <a:srgbClr val="C0C0C0"/>
                  </a:outerShdw>
                </a:effectLst>
                <a:latin typeface="Arial" charset="0"/>
                <a:cs typeface="Arial" charset="0"/>
              </a:rPr>
              <a:t>Facts are obtained from observations performed by qualified people using qualified means of measurements i.e. the integrity of the </a:t>
            </a:r>
            <a:r>
              <a:rPr lang="en-US" sz="2400" dirty="0" err="1">
                <a:solidFill>
                  <a:srgbClr val="000000"/>
                </a:solidFill>
                <a:effectLst>
                  <a:outerShdw blurRad="38100" dist="38100" dir="2700000" algn="tl">
                    <a:srgbClr val="C0C0C0"/>
                  </a:outerShdw>
                </a:effectLst>
                <a:latin typeface="Arial" charset="0"/>
                <a:cs typeface="Arial" charset="0"/>
              </a:rPr>
              <a:t>the</a:t>
            </a:r>
            <a:r>
              <a:rPr lang="en-US" sz="2400" dirty="0">
                <a:solidFill>
                  <a:srgbClr val="000000"/>
                </a:solidFill>
                <a:effectLst>
                  <a:outerShdw blurRad="38100" dist="38100" dir="2700000" algn="tl">
                    <a:srgbClr val="C0C0C0"/>
                  </a:outerShdw>
                </a:effectLst>
                <a:latin typeface="Arial" charset="0"/>
                <a:cs typeface="Arial" charset="0"/>
              </a:rPr>
              <a:t> information is </a:t>
            </a:r>
            <a:r>
              <a:rPr lang="en-US" sz="2400" dirty="0" smtClean="0">
                <a:solidFill>
                  <a:srgbClr val="000000"/>
                </a:solidFill>
                <a:effectLst>
                  <a:outerShdw blurRad="38100" dist="38100" dir="2700000" algn="tl">
                    <a:srgbClr val="C0C0C0"/>
                  </a:outerShdw>
                </a:effectLst>
                <a:latin typeface="Arial" charset="0"/>
                <a:cs typeface="Arial" charset="0"/>
              </a:rPr>
              <a:t>known</a:t>
            </a:r>
            <a:endParaRPr lang="en-US" sz="2400" dirty="0">
              <a:latin typeface="Arial" charset="0"/>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1447800" y="381000"/>
            <a:ext cx="6324600" cy="1066800"/>
          </a:xfrm>
        </p:spPr>
        <p:txBody>
          <a:bodyPr>
            <a:noAutofit/>
          </a:bodyPr>
          <a:lstStyle/>
          <a:p>
            <a:pPr algn="l"/>
            <a:r>
              <a:rPr lang="en-US" sz="3600" dirty="0" smtClean="0">
                <a:solidFill>
                  <a:srgbClr val="333399"/>
                </a:solidFill>
                <a:latin typeface="Arial" charset="0"/>
              </a:rPr>
              <a:t>8. Mutual Beneficial Supplier Relationships</a:t>
            </a:r>
            <a:endParaRPr lang="en-GB" sz="3600" dirty="0" smtClean="0">
              <a:solidFill>
                <a:srgbClr val="333399"/>
              </a:solidFill>
              <a:latin typeface="Arial" charset="0"/>
            </a:endParaRPr>
          </a:p>
        </p:txBody>
      </p:sp>
      <p:sp>
        <p:nvSpPr>
          <p:cNvPr id="110595" name="Rectangle 3"/>
          <p:cNvSpPr>
            <a:spLocks noGrp="1" noChangeArrowheads="1"/>
          </p:cNvSpPr>
          <p:nvPr>
            <p:ph type="body" idx="1"/>
          </p:nvPr>
        </p:nvSpPr>
        <p:spPr>
          <a:xfrm>
            <a:off x="533400" y="2017713"/>
            <a:ext cx="8421688" cy="4114800"/>
          </a:xfrm>
        </p:spPr>
        <p:txBody>
          <a:bodyPr/>
          <a:lstStyle/>
          <a:p>
            <a:pPr indent="-53975" algn="just">
              <a:lnSpc>
                <a:spcPct val="90000"/>
              </a:lnSpc>
              <a:buNone/>
            </a:pPr>
            <a:r>
              <a:rPr lang="en-US" sz="2400" b="1" i="1" dirty="0" smtClean="0">
                <a:solidFill>
                  <a:srgbClr val="000000"/>
                </a:solidFill>
                <a:latin typeface="Arial" charset="0"/>
                <a:cs typeface="Times New Roman" pitchFamily="18" charset="0"/>
              </a:rPr>
              <a:t>	An organization and it’s suppliers are interdependent and a mutually beneficial relationship enhances the ability for both to create value</a:t>
            </a:r>
            <a:endParaRPr lang="en-GB" sz="2400" b="1" i="1" dirty="0" smtClean="0">
              <a:solidFill>
                <a:srgbClr val="000000"/>
              </a:solidFill>
              <a:latin typeface="Arial" charset="0"/>
              <a:cs typeface="Times New Roman" pitchFamily="18" charset="0"/>
            </a:endParaRPr>
          </a:p>
          <a:p>
            <a:pPr>
              <a:lnSpc>
                <a:spcPct val="90000"/>
              </a:lnSpc>
              <a:buFont typeface="Wingdings" pitchFamily="2" charset="2"/>
              <a:buNone/>
            </a:pPr>
            <a:endParaRPr lang="en-GB" sz="2400" dirty="0">
              <a:cs typeface="Times New Roman" pitchFamily="18" charset="0"/>
            </a:endParaRPr>
          </a:p>
          <a:p>
            <a:pPr>
              <a:lnSpc>
                <a:spcPct val="90000"/>
              </a:lnSpc>
              <a:buFont typeface="Wingdings" pitchFamily="2" charset="2"/>
              <a:buNone/>
            </a:pPr>
            <a:r>
              <a:rPr lang="en-US" sz="2400" b="1" dirty="0">
                <a:solidFill>
                  <a:srgbClr val="000000"/>
                </a:solidFill>
                <a:effectLst>
                  <a:outerShdw blurRad="38100" dist="38100" dir="2700000" algn="tl">
                    <a:srgbClr val="C0C0C0"/>
                  </a:outerShdw>
                </a:effectLst>
                <a:latin typeface="Arial" charset="0"/>
                <a:cs typeface="Times New Roman" pitchFamily="18" charset="0"/>
              </a:rPr>
              <a:t>	</a:t>
            </a:r>
            <a:r>
              <a:rPr lang="en-US" sz="2400" b="1" dirty="0"/>
              <a:t>Implication</a:t>
            </a:r>
            <a:endParaRPr lang="en-GB" sz="2400" b="1" dirty="0"/>
          </a:p>
          <a:p>
            <a:pPr>
              <a:lnSpc>
                <a:spcPct val="90000"/>
              </a:lnSpc>
              <a:buFont typeface="Wingdings" pitchFamily="2" charset="2"/>
              <a:buNone/>
            </a:pPr>
            <a:r>
              <a:rPr lang="en-US" sz="2400" dirty="0">
                <a:solidFill>
                  <a:srgbClr val="000000"/>
                </a:solidFill>
                <a:effectLst>
                  <a:outerShdw blurRad="38100" dist="38100" dir="2700000" algn="tl">
                    <a:srgbClr val="C0C0C0"/>
                  </a:outerShdw>
                </a:effectLst>
                <a:latin typeface="Arial" charset="0"/>
                <a:cs typeface="Times New Roman" pitchFamily="18" charset="0"/>
              </a:rPr>
              <a:t>	Beneficial relationships are those in which both parties share knowledge</a:t>
            </a:r>
            <a:r>
              <a:rPr lang="en-US" sz="2400" dirty="0" smtClean="0">
                <a:solidFill>
                  <a:srgbClr val="000000"/>
                </a:solidFill>
                <a:effectLst>
                  <a:outerShdw blurRad="38100" dist="38100" dir="2700000" algn="tl">
                    <a:srgbClr val="C0C0C0"/>
                  </a:outerShdw>
                </a:effectLst>
                <a:latin typeface="Arial" charset="0"/>
                <a:cs typeface="Times New Roman" pitchFamily="18" charset="0"/>
              </a:rPr>
              <a:t>, vision, values, and </a:t>
            </a:r>
            <a:r>
              <a:rPr lang="en-US" sz="2400" dirty="0">
                <a:solidFill>
                  <a:srgbClr val="000000"/>
                </a:solidFill>
                <a:effectLst>
                  <a:outerShdw blurRad="38100" dist="38100" dir="2700000" algn="tl">
                    <a:srgbClr val="C0C0C0"/>
                  </a:outerShdw>
                </a:effectLst>
                <a:latin typeface="Arial" charset="0"/>
                <a:cs typeface="Times New Roman" pitchFamily="18" charset="0"/>
              </a:rPr>
              <a:t>understanding.</a:t>
            </a:r>
          </a:p>
          <a:p>
            <a:pPr>
              <a:lnSpc>
                <a:spcPct val="90000"/>
              </a:lnSpc>
              <a:buFont typeface="Wingdings" pitchFamily="2" charset="2"/>
              <a:buNone/>
            </a:pPr>
            <a:r>
              <a:rPr lang="en-US" sz="2400" dirty="0">
                <a:solidFill>
                  <a:srgbClr val="000000"/>
                </a:solidFill>
                <a:effectLst>
                  <a:outerShdw blurRad="38100" dist="38100" dir="2700000" algn="tl">
                    <a:srgbClr val="C0C0C0"/>
                  </a:outerShdw>
                </a:effectLst>
                <a:latin typeface="Arial" charset="0"/>
                <a:cs typeface="Times New Roman" pitchFamily="18" charset="0"/>
              </a:rPr>
              <a:t>	Suppliers are not treated as </a:t>
            </a:r>
            <a:r>
              <a:rPr lang="en-US" sz="2400" dirty="0" smtClean="0">
                <a:solidFill>
                  <a:srgbClr val="000000"/>
                </a:solidFill>
                <a:effectLst>
                  <a:outerShdw blurRad="38100" dist="38100" dir="2700000" algn="tl">
                    <a:srgbClr val="C0C0C0"/>
                  </a:outerShdw>
                </a:effectLst>
                <a:latin typeface="Arial" charset="0"/>
                <a:cs typeface="Times New Roman" pitchFamily="18" charset="0"/>
              </a:rPr>
              <a:t>adversaries</a:t>
            </a:r>
            <a:endParaRPr lang="en-GB" sz="2400" dirty="0">
              <a:cs typeface="Times New Roman" pitchFamily="18" charset="0"/>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5999"/>
            <a:ext cx="8229600" cy="1981201"/>
          </a:xfrm>
        </p:spPr>
        <p:txBody>
          <a:bodyPr>
            <a:normAutofit/>
          </a:bodyPr>
          <a:lstStyle/>
          <a:p>
            <a:pPr>
              <a:buNone/>
            </a:pPr>
            <a:endParaRPr lang="en-US" dirty="0" smtClean="0"/>
          </a:p>
          <a:p>
            <a:pPr>
              <a:buNone/>
            </a:pPr>
            <a:r>
              <a:rPr lang="en-US" sz="4000" b="1" dirty="0" smtClean="0">
                <a:solidFill>
                  <a:srgbClr val="002060"/>
                </a:solidFill>
              </a:rPr>
              <a:t>ISO Standard Requirements </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447800" y="381000"/>
            <a:ext cx="6324600" cy="1143000"/>
          </a:xfrm>
        </p:spPr>
        <p:txBody>
          <a:bodyPr/>
          <a:lstStyle/>
          <a:p>
            <a:r>
              <a:rPr lang="en-GB" dirty="0"/>
              <a:t>Outline of </a:t>
            </a:r>
            <a:r>
              <a:rPr lang="en-GB" dirty="0" smtClean="0"/>
              <a:t>Requirements </a:t>
            </a:r>
            <a:endParaRPr lang="en-GB" dirty="0"/>
          </a:p>
        </p:txBody>
      </p:sp>
      <p:sp>
        <p:nvSpPr>
          <p:cNvPr id="7171" name="Rectangle 3"/>
          <p:cNvSpPr>
            <a:spLocks noGrp="1" noChangeArrowheads="1"/>
          </p:cNvSpPr>
          <p:nvPr>
            <p:ph type="body" idx="1"/>
          </p:nvPr>
        </p:nvSpPr>
        <p:spPr>
          <a:xfrm>
            <a:off x="457200" y="1816100"/>
            <a:ext cx="8534400" cy="4114800"/>
          </a:xfrm>
        </p:spPr>
        <p:txBody>
          <a:bodyPr/>
          <a:lstStyle/>
          <a:p>
            <a:pPr>
              <a:lnSpc>
                <a:spcPct val="90000"/>
              </a:lnSpc>
              <a:buNone/>
            </a:pPr>
            <a:r>
              <a:rPr lang="en-GB" sz="2800" dirty="0"/>
              <a:t>1. Scope</a:t>
            </a:r>
          </a:p>
          <a:p>
            <a:pPr>
              <a:lnSpc>
                <a:spcPct val="90000"/>
              </a:lnSpc>
              <a:buNone/>
            </a:pPr>
            <a:r>
              <a:rPr lang="en-GB" sz="2800" dirty="0"/>
              <a:t>2. Normative References</a:t>
            </a:r>
          </a:p>
          <a:p>
            <a:pPr>
              <a:lnSpc>
                <a:spcPct val="90000"/>
              </a:lnSpc>
              <a:buNone/>
            </a:pPr>
            <a:r>
              <a:rPr lang="en-GB" sz="2800" dirty="0"/>
              <a:t>3. Terms And Definitions</a:t>
            </a:r>
          </a:p>
          <a:p>
            <a:pPr>
              <a:lnSpc>
                <a:spcPct val="90000"/>
              </a:lnSpc>
              <a:buNone/>
            </a:pPr>
            <a:r>
              <a:rPr lang="en-GB" sz="2800" dirty="0"/>
              <a:t>4. Quality Management System</a:t>
            </a:r>
          </a:p>
          <a:p>
            <a:pPr>
              <a:lnSpc>
                <a:spcPct val="90000"/>
              </a:lnSpc>
              <a:buNone/>
            </a:pPr>
            <a:r>
              <a:rPr lang="en-GB" sz="2800" dirty="0"/>
              <a:t>5. Management Responsibilities</a:t>
            </a:r>
          </a:p>
          <a:p>
            <a:pPr>
              <a:lnSpc>
                <a:spcPct val="90000"/>
              </a:lnSpc>
              <a:buNone/>
            </a:pPr>
            <a:r>
              <a:rPr lang="en-GB" sz="2800" dirty="0"/>
              <a:t>6. Resource Management</a:t>
            </a:r>
          </a:p>
          <a:p>
            <a:pPr>
              <a:lnSpc>
                <a:spcPct val="90000"/>
              </a:lnSpc>
              <a:buNone/>
            </a:pPr>
            <a:r>
              <a:rPr lang="en-GB" sz="2800" dirty="0"/>
              <a:t>7. Product Realization</a:t>
            </a:r>
          </a:p>
          <a:p>
            <a:pPr>
              <a:lnSpc>
                <a:spcPct val="90000"/>
              </a:lnSpc>
              <a:buNone/>
            </a:pPr>
            <a:r>
              <a:rPr lang="en-GB" sz="2800" dirty="0"/>
              <a:t>8. Measurements, awareness And </a:t>
            </a:r>
            <a:r>
              <a:rPr lang="en-GB" sz="2800" dirty="0" smtClean="0"/>
              <a:t>Improvement</a:t>
            </a:r>
            <a:endParaRPr lang="en-GB" sz="2800"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19</a:t>
            </a:fld>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04800"/>
            <a:ext cx="6324600" cy="1143000"/>
          </a:xfrm>
        </p:spPr>
        <p:txBody>
          <a:bodyPr/>
          <a:lstStyle/>
          <a:p>
            <a:r>
              <a:rPr lang="x-none" b="1" dirty="0"/>
              <a:t>Background </a:t>
            </a:r>
            <a:r>
              <a:rPr lang="en-US" b="1" dirty="0"/>
              <a:t/>
            </a:r>
            <a:br>
              <a:rPr lang="en-US" b="1" dirty="0"/>
            </a:br>
            <a:endParaRPr lang="en-US" dirty="0"/>
          </a:p>
        </p:txBody>
      </p:sp>
      <p:sp>
        <p:nvSpPr>
          <p:cNvPr id="3" name="Content Placeholder 2"/>
          <p:cNvSpPr>
            <a:spLocks noGrp="1"/>
          </p:cNvSpPr>
          <p:nvPr>
            <p:ph idx="1"/>
          </p:nvPr>
        </p:nvSpPr>
        <p:spPr>
          <a:xfrm>
            <a:off x="437920" y="2590800"/>
            <a:ext cx="8229600" cy="4525963"/>
          </a:xfrm>
        </p:spPr>
        <p:txBody>
          <a:bodyPr/>
          <a:lstStyle/>
          <a:p>
            <a:r>
              <a:rPr lang="en-US" sz="1600" dirty="0" smtClean="0">
                <a:solidFill>
                  <a:schemeClr val="tx1"/>
                </a:solidFill>
                <a:latin typeface="Candara" panose="020E0502030303020204" pitchFamily="34" charset="0"/>
              </a:rPr>
              <a:t>Prior to 1985, Counselling and Mentorship program in CEES was basically informal/unstructured and was mainly contacted by both the academic staff, non teaching staff and the University Health Services where the services were domiciled. </a:t>
            </a:r>
          </a:p>
          <a:p>
            <a:endParaRPr lang="en-US" sz="1600" dirty="0" smtClean="0">
              <a:solidFill>
                <a:schemeClr val="tx1"/>
              </a:solidFill>
              <a:latin typeface="Candara" panose="020E0502030303020204" pitchFamily="34" charset="0"/>
            </a:endParaRPr>
          </a:p>
          <a:p>
            <a:r>
              <a:rPr lang="en-US" sz="1600" dirty="0" smtClean="0">
                <a:solidFill>
                  <a:schemeClr val="tx1"/>
                </a:solidFill>
                <a:latin typeface="Candara" panose="020E0502030303020204" pitchFamily="34" charset="0"/>
              </a:rPr>
              <a:t>In </a:t>
            </a:r>
            <a:r>
              <a:rPr lang="en-US" sz="1600" dirty="0">
                <a:solidFill>
                  <a:schemeClr val="tx1"/>
                </a:solidFill>
                <a:latin typeface="Candara" panose="020E0502030303020204" pitchFamily="34" charset="0"/>
              </a:rPr>
              <a:t>1988, the university of Nairobi employed Assistant Dean of Students and Counsellors following establishment of the offices of the Assistant Dean of Students/ Counsellor and Placement Officer in 1985 whose tasks were not only to take care of the wellbeing of students but also to oversee counselling and mentorship programs at the college </a:t>
            </a:r>
            <a:r>
              <a:rPr lang="en-US" sz="1600" dirty="0" smtClean="0">
                <a:solidFill>
                  <a:schemeClr val="tx1"/>
                </a:solidFill>
                <a:latin typeface="Candara" panose="020E0502030303020204" pitchFamily="34" charset="0"/>
              </a:rPr>
              <a:t>.</a:t>
            </a:r>
          </a:p>
          <a:p>
            <a:endParaRPr lang="en-US" sz="1600" dirty="0" smtClean="0">
              <a:solidFill>
                <a:schemeClr val="tx1"/>
              </a:solidFill>
              <a:latin typeface="Candara" panose="020E0502030303020204" pitchFamily="34" charset="0"/>
            </a:endParaRPr>
          </a:p>
          <a:p>
            <a:r>
              <a:rPr lang="en-US" sz="1600" dirty="0" smtClean="0">
                <a:solidFill>
                  <a:schemeClr val="tx1"/>
                </a:solidFill>
                <a:latin typeface="Candara" panose="020E0502030303020204" pitchFamily="34" charset="0"/>
              </a:rPr>
              <a:t>In </a:t>
            </a:r>
            <a:r>
              <a:rPr lang="en-US" sz="1600" dirty="0">
                <a:solidFill>
                  <a:schemeClr val="tx1"/>
                </a:solidFill>
                <a:latin typeface="Candara" panose="020E0502030303020204" pitchFamily="34" charset="0"/>
              </a:rPr>
              <a:t>2012  </a:t>
            </a:r>
            <a:r>
              <a:rPr lang="en-US" sz="1600" dirty="0" err="1">
                <a:solidFill>
                  <a:schemeClr val="tx1"/>
                </a:solidFill>
                <a:latin typeface="Candara" panose="020E0502030303020204" pitchFamily="34" charset="0"/>
              </a:rPr>
              <a:t>Ms</a:t>
            </a:r>
            <a:r>
              <a:rPr lang="en-US" sz="1600" dirty="0">
                <a:solidFill>
                  <a:schemeClr val="tx1"/>
                </a:solidFill>
                <a:latin typeface="Candara" panose="020E0502030303020204" pitchFamily="34" charset="0"/>
              </a:rPr>
              <a:t> </a:t>
            </a:r>
            <a:r>
              <a:rPr lang="en-US" sz="1600" dirty="0" err="1">
                <a:solidFill>
                  <a:schemeClr val="tx1"/>
                </a:solidFill>
                <a:latin typeface="Candara" panose="020E0502030303020204" pitchFamily="34" charset="0"/>
              </a:rPr>
              <a:t>Mumere</a:t>
            </a:r>
            <a:r>
              <a:rPr lang="en-US" sz="1600" dirty="0">
                <a:solidFill>
                  <a:schemeClr val="tx1"/>
                </a:solidFill>
                <a:latin typeface="Candara" panose="020E0502030303020204" pitchFamily="34" charset="0"/>
              </a:rPr>
              <a:t> was employed  was employed as Assistant Dean and Student counsellor at CEES. Others who have served in the same capacity in include Emmy </a:t>
            </a:r>
            <a:r>
              <a:rPr lang="en-US" sz="1600" dirty="0" err="1">
                <a:solidFill>
                  <a:schemeClr val="tx1"/>
                </a:solidFill>
                <a:latin typeface="Candara" panose="020E0502030303020204" pitchFamily="34" charset="0"/>
              </a:rPr>
              <a:t>Sumbeiyo</a:t>
            </a:r>
            <a:r>
              <a:rPr lang="en-US" sz="1600" dirty="0">
                <a:solidFill>
                  <a:schemeClr val="tx1"/>
                </a:solidFill>
                <a:latin typeface="Candara" panose="020E0502030303020204" pitchFamily="34" charset="0"/>
              </a:rPr>
              <a:t>, Jane </a:t>
            </a:r>
            <a:r>
              <a:rPr lang="en-US" sz="1600" dirty="0" err="1">
                <a:solidFill>
                  <a:schemeClr val="tx1"/>
                </a:solidFill>
                <a:latin typeface="Candara" panose="020E0502030303020204" pitchFamily="34" charset="0"/>
              </a:rPr>
              <a:t>Kibicho</a:t>
            </a:r>
            <a:r>
              <a:rPr lang="en-US" sz="1600" dirty="0">
                <a:solidFill>
                  <a:schemeClr val="tx1"/>
                </a:solidFill>
                <a:latin typeface="Candara" panose="020E0502030303020204" pitchFamily="34" charset="0"/>
              </a:rPr>
              <a:t>, Susan </a:t>
            </a:r>
            <a:r>
              <a:rPr lang="en-US" sz="1600" dirty="0" err="1">
                <a:solidFill>
                  <a:schemeClr val="tx1"/>
                </a:solidFill>
                <a:latin typeface="Candara" panose="020E0502030303020204" pitchFamily="34" charset="0"/>
              </a:rPr>
              <a:t>Thuo</a:t>
            </a:r>
            <a:r>
              <a:rPr lang="en-US" sz="1600" dirty="0">
                <a:solidFill>
                  <a:schemeClr val="tx1"/>
                </a:solidFill>
                <a:latin typeface="Candara" panose="020E0502030303020204" pitchFamily="34" charset="0"/>
              </a:rPr>
              <a:t>, Jane </a:t>
            </a:r>
            <a:r>
              <a:rPr lang="en-US" sz="1600" dirty="0" err="1">
                <a:solidFill>
                  <a:schemeClr val="tx1"/>
                </a:solidFill>
                <a:latin typeface="Candara" panose="020E0502030303020204" pitchFamily="34" charset="0"/>
              </a:rPr>
              <a:t>Olago</a:t>
            </a:r>
            <a:r>
              <a:rPr lang="en-US" sz="1600" dirty="0">
                <a:solidFill>
                  <a:schemeClr val="tx1"/>
                </a:solidFill>
                <a:latin typeface="Candara" panose="020E0502030303020204" pitchFamily="34" charset="0"/>
              </a:rPr>
              <a:t> and currently Dr. Pamela </a:t>
            </a:r>
            <a:r>
              <a:rPr lang="en-US" sz="1600" dirty="0" err="1">
                <a:solidFill>
                  <a:schemeClr val="tx1"/>
                </a:solidFill>
                <a:latin typeface="Candara" panose="020E0502030303020204" pitchFamily="34" charset="0"/>
              </a:rPr>
              <a:t>Lunjalu</a:t>
            </a:r>
            <a:r>
              <a:rPr lang="en-US" sz="1600" dirty="0">
                <a:solidFill>
                  <a:schemeClr val="tx1"/>
                </a:solidFill>
                <a:latin typeface="Candara" panose="020E0502030303020204" pitchFamily="34" charset="0"/>
              </a:rPr>
              <a:t>. </a:t>
            </a:r>
          </a:p>
          <a:p>
            <a:endParaRPr lang="en-US" sz="1600"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447800" y="381000"/>
            <a:ext cx="6324600" cy="1066800"/>
          </a:xfrm>
        </p:spPr>
        <p:txBody>
          <a:bodyPr>
            <a:normAutofit/>
          </a:bodyPr>
          <a:lstStyle/>
          <a:p>
            <a:pPr algn="l"/>
            <a:r>
              <a:rPr lang="en-GB" dirty="0"/>
              <a:t>1. </a:t>
            </a:r>
            <a:r>
              <a:rPr lang="en-GB" dirty="0" smtClean="0"/>
              <a:t>Scope </a:t>
            </a:r>
            <a:endParaRPr lang="en-GB" dirty="0"/>
          </a:p>
        </p:txBody>
      </p:sp>
      <p:sp>
        <p:nvSpPr>
          <p:cNvPr id="10243" name="Rectangle 3"/>
          <p:cNvSpPr>
            <a:spLocks noGrp="1" noChangeArrowheads="1"/>
          </p:cNvSpPr>
          <p:nvPr>
            <p:ph type="body" idx="1"/>
          </p:nvPr>
        </p:nvSpPr>
        <p:spPr>
          <a:xfrm>
            <a:off x="457200" y="1828800"/>
            <a:ext cx="8686800" cy="4267200"/>
          </a:xfrm>
        </p:spPr>
        <p:txBody>
          <a:bodyPr/>
          <a:lstStyle/>
          <a:p>
            <a:pPr>
              <a:buNone/>
            </a:pPr>
            <a:r>
              <a:rPr lang="en-GB" b="1" dirty="0"/>
              <a:t>1.1 general</a:t>
            </a:r>
          </a:p>
          <a:p>
            <a:pPr>
              <a:buFont typeface="Wingdings" pitchFamily="2" charset="2"/>
              <a:buNone/>
            </a:pPr>
            <a:r>
              <a:rPr lang="en-GB" sz="4000" dirty="0"/>
              <a:t>	</a:t>
            </a:r>
            <a:r>
              <a:rPr lang="en-GB" dirty="0"/>
              <a:t>Requirements for demonstration of compliance to customer, statutory and regulatory requirements</a:t>
            </a:r>
          </a:p>
          <a:p>
            <a:pPr>
              <a:buFont typeface="Wingdings" pitchFamily="2" charset="2"/>
              <a:buNone/>
            </a:pPr>
            <a:endParaRPr lang="en-GB" sz="2400" dirty="0"/>
          </a:p>
          <a:p>
            <a:pPr>
              <a:buFont typeface="Wingdings" pitchFamily="2" charset="2"/>
              <a:buNone/>
            </a:pPr>
            <a:r>
              <a:rPr lang="en-GB" b="1" dirty="0"/>
              <a:t>1.2 Application</a:t>
            </a:r>
          </a:p>
          <a:p>
            <a:pPr>
              <a:buFont typeface="Wingdings" pitchFamily="2" charset="2"/>
              <a:buNone/>
            </a:pPr>
            <a:r>
              <a:rPr lang="en-GB" b="1" dirty="0"/>
              <a:t>	</a:t>
            </a:r>
            <a:r>
              <a:rPr lang="en-GB" sz="2800" dirty="0"/>
              <a:t>provides for exclusion of non </a:t>
            </a:r>
            <a:r>
              <a:rPr lang="en-GB" sz="2800" dirty="0" smtClean="0"/>
              <a:t>applicable </a:t>
            </a:r>
            <a:r>
              <a:rPr lang="en-GB" sz="2800" dirty="0"/>
              <a:t>requirements</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20</a:t>
            </a:fld>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447800" y="381000"/>
            <a:ext cx="6324600" cy="1143000"/>
          </a:xfrm>
        </p:spPr>
        <p:txBody>
          <a:bodyPr>
            <a:normAutofit fontScale="90000"/>
          </a:bodyPr>
          <a:lstStyle/>
          <a:p>
            <a:pPr algn="l"/>
            <a:r>
              <a:rPr lang="en-GB" dirty="0"/>
              <a:t>4. </a:t>
            </a:r>
            <a:r>
              <a:rPr lang="en-GB" dirty="0" smtClean="0"/>
              <a:t>Quality Management System </a:t>
            </a:r>
            <a:endParaRPr lang="en-GB" dirty="0"/>
          </a:p>
        </p:txBody>
      </p:sp>
      <p:sp>
        <p:nvSpPr>
          <p:cNvPr id="14339" name="Rectangle 3"/>
          <p:cNvSpPr>
            <a:spLocks noGrp="1" noChangeArrowheads="1"/>
          </p:cNvSpPr>
          <p:nvPr>
            <p:ph type="body" idx="1"/>
          </p:nvPr>
        </p:nvSpPr>
        <p:spPr>
          <a:xfrm>
            <a:off x="533400" y="2133600"/>
            <a:ext cx="8610600" cy="4267200"/>
          </a:xfrm>
        </p:spPr>
        <p:txBody>
          <a:bodyPr/>
          <a:lstStyle/>
          <a:p>
            <a:pPr>
              <a:lnSpc>
                <a:spcPct val="90000"/>
              </a:lnSpc>
              <a:buFont typeface="Wingdings" pitchFamily="2" charset="2"/>
              <a:buNone/>
            </a:pPr>
            <a:r>
              <a:rPr lang="en-GB" sz="3000" dirty="0"/>
              <a:t>4.1: </a:t>
            </a:r>
            <a:r>
              <a:rPr lang="en-GB" sz="3000" dirty="0" smtClean="0"/>
              <a:t>	</a:t>
            </a:r>
            <a:r>
              <a:rPr lang="en-GB" dirty="0" smtClean="0"/>
              <a:t>General </a:t>
            </a:r>
            <a:r>
              <a:rPr lang="en-GB" dirty="0"/>
              <a:t>Requirements</a:t>
            </a:r>
          </a:p>
          <a:p>
            <a:pPr>
              <a:lnSpc>
                <a:spcPct val="90000"/>
              </a:lnSpc>
              <a:buFont typeface="Wingdings" pitchFamily="2" charset="2"/>
              <a:buNone/>
            </a:pPr>
            <a:r>
              <a:rPr lang="en-GB" dirty="0"/>
              <a:t>4.2: </a:t>
            </a:r>
            <a:r>
              <a:rPr lang="en-GB" dirty="0" smtClean="0"/>
              <a:t>	Documentation </a:t>
            </a:r>
            <a:r>
              <a:rPr lang="en-GB" dirty="0"/>
              <a:t>Requirements</a:t>
            </a:r>
          </a:p>
          <a:p>
            <a:pPr lvl="1">
              <a:lnSpc>
                <a:spcPct val="90000"/>
              </a:lnSpc>
              <a:buFont typeface="Wingdings" pitchFamily="2" charset="2"/>
              <a:buNone/>
            </a:pPr>
            <a:r>
              <a:rPr lang="en-GB" dirty="0"/>
              <a:t>4.2.1: </a:t>
            </a:r>
            <a:r>
              <a:rPr lang="en-GB" dirty="0" smtClean="0"/>
              <a:t>	Compulsory </a:t>
            </a:r>
            <a:r>
              <a:rPr lang="en-GB" dirty="0"/>
              <a:t>&amp; Non Compulsory Documents</a:t>
            </a:r>
          </a:p>
          <a:p>
            <a:pPr lvl="1">
              <a:lnSpc>
                <a:spcPct val="90000"/>
              </a:lnSpc>
              <a:buFont typeface="Wingdings" pitchFamily="2" charset="2"/>
              <a:buNone/>
            </a:pPr>
            <a:r>
              <a:rPr lang="en-GB" dirty="0"/>
              <a:t>4.2.2 </a:t>
            </a:r>
            <a:r>
              <a:rPr lang="en-GB" dirty="0" smtClean="0"/>
              <a:t>	Quality </a:t>
            </a:r>
            <a:r>
              <a:rPr lang="en-GB" dirty="0"/>
              <a:t>Manual</a:t>
            </a:r>
          </a:p>
          <a:p>
            <a:pPr lvl="1">
              <a:lnSpc>
                <a:spcPct val="90000"/>
              </a:lnSpc>
              <a:buFont typeface="Wingdings" pitchFamily="2" charset="2"/>
              <a:buNone/>
            </a:pPr>
            <a:r>
              <a:rPr lang="en-GB" dirty="0"/>
              <a:t>4.2.3 </a:t>
            </a:r>
            <a:r>
              <a:rPr lang="en-GB" dirty="0" smtClean="0"/>
              <a:t>	Control </a:t>
            </a:r>
            <a:r>
              <a:rPr lang="en-GB" dirty="0"/>
              <a:t>o</a:t>
            </a:r>
            <a:r>
              <a:rPr lang="en-GB" dirty="0" smtClean="0"/>
              <a:t>f </a:t>
            </a:r>
            <a:r>
              <a:rPr lang="en-GB" dirty="0"/>
              <a:t>Documents</a:t>
            </a:r>
          </a:p>
          <a:p>
            <a:pPr lvl="1">
              <a:lnSpc>
                <a:spcPct val="90000"/>
              </a:lnSpc>
              <a:buFont typeface="Wingdings" pitchFamily="2" charset="2"/>
              <a:buNone/>
            </a:pPr>
            <a:r>
              <a:rPr lang="en-GB" dirty="0"/>
              <a:t>4.2.4 </a:t>
            </a:r>
            <a:r>
              <a:rPr lang="en-GB" dirty="0" smtClean="0"/>
              <a:t>	Control </a:t>
            </a:r>
            <a:r>
              <a:rPr lang="en-GB" dirty="0"/>
              <a:t>o</a:t>
            </a:r>
            <a:r>
              <a:rPr lang="en-GB" dirty="0" smtClean="0"/>
              <a:t>f </a:t>
            </a:r>
            <a:r>
              <a:rPr lang="en-GB" dirty="0"/>
              <a:t>Records</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21</a:t>
            </a:fld>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447800" y="381000"/>
            <a:ext cx="6324600" cy="1066800"/>
          </a:xfrm>
        </p:spPr>
        <p:txBody>
          <a:bodyPr>
            <a:normAutofit fontScale="90000"/>
          </a:bodyPr>
          <a:lstStyle/>
          <a:p>
            <a:pPr algn="l"/>
            <a:r>
              <a:rPr lang="en-GB" dirty="0"/>
              <a:t>5. </a:t>
            </a:r>
            <a:r>
              <a:rPr lang="en-GB" dirty="0" smtClean="0"/>
              <a:t>Management Responsibilities</a:t>
            </a:r>
            <a:endParaRPr lang="en-GB" dirty="0"/>
          </a:p>
        </p:txBody>
      </p:sp>
      <p:sp>
        <p:nvSpPr>
          <p:cNvPr id="21507" name="Rectangle 3"/>
          <p:cNvSpPr>
            <a:spLocks noGrp="1" noChangeArrowheads="1"/>
          </p:cNvSpPr>
          <p:nvPr>
            <p:ph type="body" idx="1"/>
          </p:nvPr>
        </p:nvSpPr>
        <p:spPr>
          <a:xfrm>
            <a:off x="533400" y="1981200"/>
            <a:ext cx="8915400" cy="4114800"/>
          </a:xfrm>
        </p:spPr>
        <p:txBody>
          <a:bodyPr>
            <a:normAutofit/>
          </a:bodyPr>
          <a:lstStyle/>
          <a:p>
            <a:pPr>
              <a:buNone/>
            </a:pPr>
            <a:r>
              <a:rPr lang="en-GB" dirty="0"/>
              <a:t>5.1 </a:t>
            </a:r>
            <a:r>
              <a:rPr lang="en-GB" dirty="0" smtClean="0"/>
              <a:t>	Management </a:t>
            </a:r>
            <a:r>
              <a:rPr lang="en-GB" dirty="0"/>
              <a:t>Commitment</a:t>
            </a:r>
          </a:p>
          <a:p>
            <a:pPr>
              <a:buNone/>
            </a:pPr>
            <a:r>
              <a:rPr lang="en-GB" dirty="0"/>
              <a:t>5.2 </a:t>
            </a:r>
            <a:r>
              <a:rPr lang="en-GB" dirty="0" smtClean="0"/>
              <a:t>	Customer </a:t>
            </a:r>
            <a:r>
              <a:rPr lang="en-GB" dirty="0"/>
              <a:t>Focus</a:t>
            </a:r>
          </a:p>
          <a:p>
            <a:pPr>
              <a:buNone/>
            </a:pPr>
            <a:r>
              <a:rPr lang="en-GB" dirty="0"/>
              <a:t>5.3 </a:t>
            </a:r>
            <a:r>
              <a:rPr lang="en-GB" dirty="0" smtClean="0"/>
              <a:t>	Quality </a:t>
            </a:r>
            <a:r>
              <a:rPr lang="en-GB" dirty="0"/>
              <a:t>Policy</a:t>
            </a:r>
          </a:p>
          <a:p>
            <a:pPr>
              <a:buNone/>
            </a:pPr>
            <a:r>
              <a:rPr lang="en-GB" dirty="0"/>
              <a:t>5.4 </a:t>
            </a:r>
            <a:r>
              <a:rPr lang="en-GB" dirty="0" smtClean="0"/>
              <a:t>	Planning</a:t>
            </a:r>
            <a:endParaRPr lang="en-GB" dirty="0"/>
          </a:p>
          <a:p>
            <a:pPr>
              <a:buNone/>
            </a:pPr>
            <a:r>
              <a:rPr lang="en-GB" dirty="0"/>
              <a:t>5.5 </a:t>
            </a:r>
            <a:r>
              <a:rPr lang="en-GB" dirty="0" smtClean="0"/>
              <a:t>	Responsibility</a:t>
            </a:r>
            <a:r>
              <a:rPr lang="en-GB" dirty="0"/>
              <a:t>, </a:t>
            </a:r>
            <a:r>
              <a:rPr lang="en-GB" dirty="0" smtClean="0"/>
              <a:t>Authority &amp; </a:t>
            </a:r>
            <a:r>
              <a:rPr lang="en-GB" dirty="0"/>
              <a:t>Communication</a:t>
            </a:r>
          </a:p>
          <a:p>
            <a:pPr>
              <a:buNone/>
            </a:pPr>
            <a:r>
              <a:rPr lang="en-GB" dirty="0"/>
              <a:t>5.6 </a:t>
            </a:r>
            <a:r>
              <a:rPr lang="en-GB" dirty="0" smtClean="0"/>
              <a:t>	Management </a:t>
            </a:r>
            <a:r>
              <a:rPr lang="en-GB" dirty="0"/>
              <a:t>Review</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22</a:t>
            </a:fld>
            <a:endParaRPr 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447800" y="381000"/>
            <a:ext cx="6324600" cy="1066800"/>
          </a:xfrm>
        </p:spPr>
        <p:txBody>
          <a:bodyPr>
            <a:normAutofit/>
          </a:bodyPr>
          <a:lstStyle/>
          <a:p>
            <a:pPr algn="l"/>
            <a:r>
              <a:rPr lang="en-US" dirty="0"/>
              <a:t>    6. </a:t>
            </a:r>
            <a:r>
              <a:rPr lang="en-US" dirty="0" smtClean="0"/>
              <a:t>Resource Management </a:t>
            </a:r>
            <a:endParaRPr lang="en-US" dirty="0"/>
          </a:p>
        </p:txBody>
      </p:sp>
      <p:sp>
        <p:nvSpPr>
          <p:cNvPr id="28675" name="Rectangle 3"/>
          <p:cNvSpPr>
            <a:spLocks noGrp="1" noChangeArrowheads="1"/>
          </p:cNvSpPr>
          <p:nvPr>
            <p:ph type="body" idx="1"/>
          </p:nvPr>
        </p:nvSpPr>
        <p:spPr>
          <a:xfrm>
            <a:off x="533400" y="1790700"/>
            <a:ext cx="8305800" cy="4724400"/>
          </a:xfrm>
        </p:spPr>
        <p:txBody>
          <a:bodyPr/>
          <a:lstStyle/>
          <a:p>
            <a:pPr>
              <a:buNone/>
            </a:pPr>
            <a:r>
              <a:rPr lang="en-US" dirty="0"/>
              <a:t>6.1 </a:t>
            </a:r>
            <a:r>
              <a:rPr lang="en-US" dirty="0" smtClean="0"/>
              <a:t>	Provision </a:t>
            </a:r>
            <a:r>
              <a:rPr lang="en-US" dirty="0"/>
              <a:t>o</a:t>
            </a:r>
            <a:r>
              <a:rPr lang="en-US" dirty="0" smtClean="0"/>
              <a:t>f </a:t>
            </a:r>
            <a:r>
              <a:rPr lang="en-US" dirty="0"/>
              <a:t>Resources</a:t>
            </a:r>
          </a:p>
          <a:p>
            <a:pPr>
              <a:buNone/>
            </a:pPr>
            <a:r>
              <a:rPr lang="en-US" dirty="0"/>
              <a:t>6.2 </a:t>
            </a:r>
            <a:r>
              <a:rPr lang="en-US" dirty="0" smtClean="0"/>
              <a:t>	Human </a:t>
            </a:r>
            <a:r>
              <a:rPr lang="en-US" dirty="0"/>
              <a:t>Resources</a:t>
            </a:r>
          </a:p>
          <a:p>
            <a:pPr>
              <a:buNone/>
            </a:pPr>
            <a:r>
              <a:rPr lang="en-US" dirty="0"/>
              <a:t>6.3 </a:t>
            </a:r>
            <a:r>
              <a:rPr lang="en-US" dirty="0" smtClean="0"/>
              <a:t>	Infrastructure</a:t>
            </a:r>
            <a:endParaRPr lang="en-US" dirty="0"/>
          </a:p>
          <a:p>
            <a:pPr>
              <a:buNone/>
            </a:pPr>
            <a:r>
              <a:rPr lang="en-US" dirty="0"/>
              <a:t>6.4 </a:t>
            </a:r>
            <a:r>
              <a:rPr lang="en-US" dirty="0" smtClean="0"/>
              <a:t>	Work </a:t>
            </a:r>
            <a:r>
              <a:rPr lang="en-US" dirty="0"/>
              <a:t>Environment </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23</a:t>
            </a:fld>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47800" y="381000"/>
            <a:ext cx="6324600" cy="1066800"/>
          </a:xfrm>
        </p:spPr>
        <p:txBody>
          <a:bodyPr>
            <a:normAutofit/>
          </a:bodyPr>
          <a:lstStyle/>
          <a:p>
            <a:pPr algn="l"/>
            <a:r>
              <a:rPr lang="en-US" dirty="0"/>
              <a:t>7. </a:t>
            </a:r>
            <a:r>
              <a:rPr lang="en-US" dirty="0" smtClean="0"/>
              <a:t>Product Realization </a:t>
            </a:r>
            <a:endParaRPr lang="en-US" dirty="0"/>
          </a:p>
        </p:txBody>
      </p:sp>
      <p:sp>
        <p:nvSpPr>
          <p:cNvPr id="30723" name="Rectangle 3"/>
          <p:cNvSpPr>
            <a:spLocks noGrp="1" noChangeArrowheads="1"/>
          </p:cNvSpPr>
          <p:nvPr>
            <p:ph type="body" idx="1"/>
          </p:nvPr>
        </p:nvSpPr>
        <p:spPr>
          <a:xfrm>
            <a:off x="685800" y="2133600"/>
            <a:ext cx="8458200" cy="4114800"/>
          </a:xfrm>
        </p:spPr>
        <p:txBody>
          <a:bodyPr>
            <a:normAutofit/>
          </a:bodyPr>
          <a:lstStyle/>
          <a:p>
            <a:pPr>
              <a:buNone/>
            </a:pPr>
            <a:r>
              <a:rPr lang="en-US" dirty="0"/>
              <a:t>7.1 </a:t>
            </a:r>
            <a:r>
              <a:rPr lang="en-US" dirty="0" smtClean="0"/>
              <a:t>	Planning</a:t>
            </a:r>
            <a:endParaRPr lang="en-US" dirty="0"/>
          </a:p>
          <a:p>
            <a:pPr>
              <a:buNone/>
            </a:pPr>
            <a:r>
              <a:rPr lang="en-US" dirty="0"/>
              <a:t>7.2 </a:t>
            </a:r>
            <a:r>
              <a:rPr lang="en-US" dirty="0" smtClean="0"/>
              <a:t>	Customer Related Processes</a:t>
            </a:r>
            <a:endParaRPr lang="en-US" dirty="0"/>
          </a:p>
          <a:p>
            <a:pPr>
              <a:buNone/>
            </a:pPr>
            <a:r>
              <a:rPr lang="en-US" dirty="0"/>
              <a:t>7.3 </a:t>
            </a:r>
            <a:r>
              <a:rPr lang="en-US" dirty="0" smtClean="0"/>
              <a:t>	Design </a:t>
            </a:r>
            <a:r>
              <a:rPr lang="en-US" dirty="0"/>
              <a:t>and </a:t>
            </a:r>
            <a:r>
              <a:rPr lang="en-US" dirty="0" smtClean="0"/>
              <a:t>Development</a:t>
            </a:r>
            <a:endParaRPr lang="en-US" dirty="0"/>
          </a:p>
          <a:p>
            <a:pPr>
              <a:buNone/>
            </a:pPr>
            <a:r>
              <a:rPr lang="en-US" dirty="0"/>
              <a:t>7.4 </a:t>
            </a:r>
            <a:r>
              <a:rPr lang="en-US" dirty="0" smtClean="0"/>
              <a:t>	Purchasing</a:t>
            </a:r>
            <a:endParaRPr lang="en-US" dirty="0"/>
          </a:p>
          <a:p>
            <a:pPr>
              <a:buNone/>
            </a:pPr>
            <a:r>
              <a:rPr lang="en-US" dirty="0"/>
              <a:t>7.5 </a:t>
            </a:r>
            <a:r>
              <a:rPr lang="en-US" dirty="0" smtClean="0"/>
              <a:t>	Production </a:t>
            </a:r>
            <a:r>
              <a:rPr lang="en-US" dirty="0"/>
              <a:t>and </a:t>
            </a:r>
            <a:r>
              <a:rPr lang="en-US" dirty="0" smtClean="0"/>
              <a:t>Service Provision</a:t>
            </a:r>
            <a:endParaRPr lang="en-US" dirty="0"/>
          </a:p>
          <a:p>
            <a:pPr>
              <a:buNone/>
            </a:pPr>
            <a:r>
              <a:rPr lang="en-US" dirty="0"/>
              <a:t>7.6 </a:t>
            </a:r>
            <a:r>
              <a:rPr lang="en-US" dirty="0" smtClean="0"/>
              <a:t>	Control </a:t>
            </a:r>
            <a:r>
              <a:rPr lang="en-US" dirty="0"/>
              <a:t>of </a:t>
            </a:r>
            <a:r>
              <a:rPr lang="en-US" dirty="0" smtClean="0"/>
              <a:t>Monitoring </a:t>
            </a:r>
            <a:r>
              <a:rPr lang="en-US" dirty="0"/>
              <a:t>and </a:t>
            </a:r>
            <a:r>
              <a:rPr lang="en-US" dirty="0" smtClean="0"/>
              <a:t>Measuring Devices</a:t>
            </a:r>
            <a:endParaRPr lang="en-US"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24</a:t>
            </a:fld>
            <a:endParaRPr lang="en-US"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447800" y="381000"/>
            <a:ext cx="6248400" cy="1066800"/>
          </a:xfrm>
        </p:spPr>
        <p:txBody>
          <a:bodyPr>
            <a:noAutofit/>
          </a:bodyPr>
          <a:lstStyle/>
          <a:p>
            <a:pPr algn="l"/>
            <a:r>
              <a:rPr lang="en-US" dirty="0" smtClean="0"/>
              <a:t>8.Measurement, Analysis and Improvement </a:t>
            </a:r>
            <a:endParaRPr lang="en-US" dirty="0"/>
          </a:p>
        </p:txBody>
      </p:sp>
      <p:sp>
        <p:nvSpPr>
          <p:cNvPr id="32771" name="Rectangle 3"/>
          <p:cNvSpPr>
            <a:spLocks noGrp="1" noChangeArrowheads="1"/>
          </p:cNvSpPr>
          <p:nvPr>
            <p:ph type="body" idx="1"/>
          </p:nvPr>
        </p:nvSpPr>
        <p:spPr>
          <a:xfrm>
            <a:off x="533400" y="2084388"/>
            <a:ext cx="8610600" cy="4087812"/>
          </a:xfrm>
        </p:spPr>
        <p:txBody>
          <a:bodyPr/>
          <a:lstStyle/>
          <a:p>
            <a:pPr>
              <a:buNone/>
            </a:pPr>
            <a:r>
              <a:rPr lang="en-US" dirty="0"/>
              <a:t>8.1 </a:t>
            </a:r>
            <a:r>
              <a:rPr lang="en-US" dirty="0" smtClean="0"/>
              <a:t>	General</a:t>
            </a:r>
            <a:endParaRPr lang="en-US" dirty="0"/>
          </a:p>
          <a:p>
            <a:pPr>
              <a:buNone/>
            </a:pPr>
            <a:r>
              <a:rPr lang="en-US" dirty="0"/>
              <a:t>8.2 </a:t>
            </a:r>
            <a:r>
              <a:rPr lang="en-US" dirty="0" smtClean="0"/>
              <a:t>	Monitoring </a:t>
            </a:r>
            <a:r>
              <a:rPr lang="en-US" dirty="0"/>
              <a:t>and </a:t>
            </a:r>
            <a:r>
              <a:rPr lang="en-US" dirty="0" smtClean="0"/>
              <a:t>Measurements-Internal Quality 	Audits</a:t>
            </a:r>
            <a:endParaRPr lang="en-US" dirty="0"/>
          </a:p>
          <a:p>
            <a:pPr>
              <a:buNone/>
            </a:pPr>
            <a:r>
              <a:rPr lang="en-US" dirty="0"/>
              <a:t>8.3 </a:t>
            </a:r>
            <a:r>
              <a:rPr lang="en-US" dirty="0" smtClean="0"/>
              <a:t>	Control </a:t>
            </a:r>
            <a:r>
              <a:rPr lang="en-US" dirty="0"/>
              <a:t>of </a:t>
            </a:r>
            <a:r>
              <a:rPr lang="en-US" dirty="0" smtClean="0"/>
              <a:t>non-Conforming Products</a:t>
            </a:r>
            <a:endParaRPr lang="en-US" dirty="0"/>
          </a:p>
          <a:p>
            <a:pPr>
              <a:buNone/>
            </a:pPr>
            <a:r>
              <a:rPr lang="en-US" dirty="0" smtClean="0"/>
              <a:t>8.4	Analysis </a:t>
            </a:r>
            <a:r>
              <a:rPr lang="en-US" dirty="0"/>
              <a:t>of </a:t>
            </a:r>
            <a:r>
              <a:rPr lang="en-US" dirty="0" smtClean="0"/>
              <a:t>Data</a:t>
            </a:r>
            <a:endParaRPr lang="en-US" dirty="0"/>
          </a:p>
          <a:p>
            <a:pPr>
              <a:buNone/>
            </a:pPr>
            <a:r>
              <a:rPr lang="en-US" dirty="0"/>
              <a:t>8.5 </a:t>
            </a:r>
            <a:r>
              <a:rPr lang="en-US" dirty="0" smtClean="0"/>
              <a:t>	Improvement</a:t>
            </a:r>
            <a:endParaRPr lang="en-US"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25</a:t>
            </a:fld>
            <a:endParaRPr lang="en-US" dirty="0"/>
          </a:p>
        </p:txBody>
      </p:sp>
    </p:spTree>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5999"/>
            <a:ext cx="8229600" cy="1981201"/>
          </a:xfrm>
        </p:spPr>
        <p:txBody>
          <a:bodyPr>
            <a:normAutofit/>
          </a:bodyPr>
          <a:lstStyle/>
          <a:p>
            <a:pPr>
              <a:buNone/>
            </a:pPr>
            <a:endParaRPr lang="en-US" dirty="0" smtClean="0"/>
          </a:p>
          <a:p>
            <a:pPr>
              <a:buNone/>
            </a:pPr>
            <a:r>
              <a:rPr lang="en-US" sz="4000" b="1" dirty="0" smtClean="0">
                <a:solidFill>
                  <a:srgbClr val="002060"/>
                </a:solidFill>
              </a:rPr>
              <a:t>An Overview of the Audit Process </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447800" y="304800"/>
            <a:ext cx="6324600" cy="1142999"/>
          </a:xfrm>
        </p:spPr>
        <p:txBody>
          <a:bodyPr/>
          <a:lstStyle/>
          <a:p>
            <a:pPr algn="l" eaLnBrk="1" hangingPunct="1"/>
            <a:r>
              <a:rPr lang="en-GB" b="1" dirty="0" smtClean="0">
                <a:solidFill>
                  <a:srgbClr val="0033CC"/>
                </a:solidFill>
              </a:rPr>
              <a:t>Definitions: Internal Audit</a:t>
            </a:r>
          </a:p>
        </p:txBody>
      </p:sp>
      <p:sp>
        <p:nvSpPr>
          <p:cNvPr id="8195" name="Rectangle 3"/>
          <p:cNvSpPr>
            <a:spLocks noGrp="1" noChangeArrowheads="1"/>
          </p:cNvSpPr>
          <p:nvPr>
            <p:ph type="body" idx="1"/>
          </p:nvPr>
        </p:nvSpPr>
        <p:spPr>
          <a:xfrm>
            <a:off x="539750" y="1484313"/>
            <a:ext cx="8353425" cy="5111750"/>
          </a:xfrm>
        </p:spPr>
        <p:txBody>
          <a:bodyPr/>
          <a:lstStyle/>
          <a:p>
            <a:pPr algn="just" eaLnBrk="1" hangingPunct="1">
              <a:buFont typeface="Wingdings" pitchFamily="2" charset="2"/>
              <a:buNone/>
            </a:pPr>
            <a:r>
              <a:rPr lang="en-GB" sz="2600" dirty="0" smtClean="0"/>
              <a:t>	Systematic, independent and documented process for obtaining audit evidence and evaluating it objectively to determine the extent to which the audit criteria are fulfilled</a:t>
            </a:r>
          </a:p>
          <a:p>
            <a:pPr algn="ctr" eaLnBrk="1" hangingPunct="1">
              <a:buFont typeface="Wingdings" pitchFamily="2" charset="2"/>
              <a:buNone/>
            </a:pPr>
            <a:r>
              <a:rPr lang="en-GB" sz="2400" i="1" dirty="0" smtClean="0"/>
              <a:t>(ISO 19011 Clause 3.1)</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27</a:t>
            </a:fld>
            <a:endParaRPr lang="en-US"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algn="l"/>
            <a:r>
              <a:rPr lang="en-GB" dirty="0" smtClean="0">
                <a:solidFill>
                  <a:srgbClr val="0033CC"/>
                </a:solidFill>
              </a:rPr>
              <a:t>Other Key Definitions -Auditing</a:t>
            </a:r>
          </a:p>
        </p:txBody>
      </p:sp>
      <p:sp>
        <p:nvSpPr>
          <p:cNvPr id="9219" name="Rectangle 3"/>
          <p:cNvSpPr>
            <a:spLocks noGrp="1" noChangeArrowheads="1"/>
          </p:cNvSpPr>
          <p:nvPr>
            <p:ph type="body" idx="1"/>
          </p:nvPr>
        </p:nvSpPr>
        <p:spPr>
          <a:xfrm>
            <a:off x="468313" y="1341438"/>
            <a:ext cx="8001000" cy="4968875"/>
          </a:xfrm>
        </p:spPr>
        <p:txBody>
          <a:bodyPr/>
          <a:lstStyle/>
          <a:p>
            <a:pPr algn="r" eaLnBrk="1" hangingPunct="1">
              <a:buFont typeface="Wingdings" pitchFamily="2" charset="2"/>
              <a:buNone/>
            </a:pPr>
            <a:r>
              <a:rPr lang="en-GB" sz="2600" smtClean="0"/>
              <a:t>	</a:t>
            </a:r>
            <a:endParaRPr lang="en-GB" sz="1900" smtClean="0"/>
          </a:p>
        </p:txBody>
      </p:sp>
      <p:sp>
        <p:nvSpPr>
          <p:cNvPr id="9220" name="Text Box 4"/>
          <p:cNvSpPr txBox="1">
            <a:spLocks noChangeArrowheads="1"/>
          </p:cNvSpPr>
          <p:nvPr/>
        </p:nvSpPr>
        <p:spPr bwMode="auto">
          <a:xfrm>
            <a:off x="539750" y="1844675"/>
            <a:ext cx="2017713" cy="404813"/>
          </a:xfrm>
          <a:prstGeom prst="rect">
            <a:avLst/>
          </a:prstGeom>
          <a:solidFill>
            <a:srgbClr val="003399"/>
          </a:solidFill>
          <a:ln w="38100">
            <a:solidFill>
              <a:srgbClr val="3366CC"/>
            </a:solidFill>
            <a:miter lim="800000"/>
            <a:headEnd/>
            <a:tailEnd/>
          </a:ln>
        </p:spPr>
        <p:txBody>
          <a:bodyPr>
            <a:spAutoFit/>
          </a:bodyPr>
          <a:lstStyle/>
          <a:p>
            <a:pPr>
              <a:spcBef>
                <a:spcPct val="50000"/>
              </a:spcBef>
            </a:pPr>
            <a:r>
              <a:rPr lang="en-GB" sz="1800">
                <a:solidFill>
                  <a:schemeClr val="bg1"/>
                </a:solidFill>
              </a:rPr>
              <a:t>Audit Criteria</a:t>
            </a:r>
          </a:p>
        </p:txBody>
      </p:sp>
      <p:sp>
        <p:nvSpPr>
          <p:cNvPr id="9221" name="Text Box 5"/>
          <p:cNvSpPr txBox="1">
            <a:spLocks noChangeArrowheads="1"/>
          </p:cNvSpPr>
          <p:nvPr/>
        </p:nvSpPr>
        <p:spPr bwMode="auto">
          <a:xfrm>
            <a:off x="6443663" y="1844675"/>
            <a:ext cx="2233612" cy="434975"/>
          </a:xfrm>
          <a:prstGeom prst="rect">
            <a:avLst/>
          </a:prstGeom>
          <a:solidFill>
            <a:srgbClr val="003399"/>
          </a:solidFill>
          <a:ln w="38100">
            <a:solidFill>
              <a:srgbClr val="3366CC"/>
            </a:solidFill>
            <a:miter lim="800000"/>
            <a:headEnd/>
            <a:tailEnd/>
          </a:ln>
        </p:spPr>
        <p:txBody>
          <a:bodyPr>
            <a:spAutoFit/>
          </a:bodyPr>
          <a:lstStyle/>
          <a:p>
            <a:pPr>
              <a:spcBef>
                <a:spcPct val="50000"/>
              </a:spcBef>
            </a:pPr>
            <a:r>
              <a:rPr lang="en-GB" sz="2000">
                <a:solidFill>
                  <a:schemeClr val="bg1"/>
                </a:solidFill>
              </a:rPr>
              <a:t>Audit Evidence</a:t>
            </a:r>
          </a:p>
        </p:txBody>
      </p:sp>
      <p:sp>
        <p:nvSpPr>
          <p:cNvPr id="9222" name="Text Box 6"/>
          <p:cNvSpPr txBox="1">
            <a:spLocks noChangeArrowheads="1"/>
          </p:cNvSpPr>
          <p:nvPr/>
        </p:nvSpPr>
        <p:spPr bwMode="auto">
          <a:xfrm>
            <a:off x="3132138" y="3068638"/>
            <a:ext cx="2233612" cy="434975"/>
          </a:xfrm>
          <a:prstGeom prst="rect">
            <a:avLst/>
          </a:prstGeom>
          <a:solidFill>
            <a:srgbClr val="003399"/>
          </a:solidFill>
          <a:ln w="38100">
            <a:solidFill>
              <a:srgbClr val="3366CC"/>
            </a:solidFill>
            <a:miter lim="800000"/>
            <a:headEnd/>
            <a:tailEnd/>
          </a:ln>
        </p:spPr>
        <p:txBody>
          <a:bodyPr>
            <a:spAutoFit/>
          </a:bodyPr>
          <a:lstStyle/>
          <a:p>
            <a:pPr>
              <a:spcBef>
                <a:spcPct val="50000"/>
              </a:spcBef>
            </a:pPr>
            <a:r>
              <a:rPr lang="en-GB" sz="2000">
                <a:solidFill>
                  <a:schemeClr val="bg1"/>
                </a:solidFill>
              </a:rPr>
              <a:t>Audit Findings</a:t>
            </a:r>
          </a:p>
        </p:txBody>
      </p:sp>
      <p:sp>
        <p:nvSpPr>
          <p:cNvPr id="9223" name="Text Box 7"/>
          <p:cNvSpPr txBox="1">
            <a:spLocks noChangeArrowheads="1"/>
          </p:cNvSpPr>
          <p:nvPr/>
        </p:nvSpPr>
        <p:spPr bwMode="auto">
          <a:xfrm>
            <a:off x="2987675" y="5157788"/>
            <a:ext cx="2736850" cy="434975"/>
          </a:xfrm>
          <a:prstGeom prst="rect">
            <a:avLst/>
          </a:prstGeom>
          <a:solidFill>
            <a:srgbClr val="003399"/>
          </a:solidFill>
          <a:ln w="38100">
            <a:solidFill>
              <a:srgbClr val="3366CC"/>
            </a:solidFill>
            <a:miter lim="800000"/>
            <a:headEnd/>
            <a:tailEnd/>
          </a:ln>
        </p:spPr>
        <p:txBody>
          <a:bodyPr>
            <a:spAutoFit/>
          </a:bodyPr>
          <a:lstStyle/>
          <a:p>
            <a:pPr>
              <a:spcBef>
                <a:spcPct val="50000"/>
              </a:spcBef>
            </a:pPr>
            <a:r>
              <a:rPr lang="en-GB" sz="2000">
                <a:solidFill>
                  <a:schemeClr val="bg1"/>
                </a:solidFill>
              </a:rPr>
              <a:t>Audit Conclusions</a:t>
            </a:r>
          </a:p>
        </p:txBody>
      </p:sp>
      <p:sp>
        <p:nvSpPr>
          <p:cNvPr id="9224" name="Line 8"/>
          <p:cNvSpPr>
            <a:spLocks noChangeShapeType="1"/>
          </p:cNvSpPr>
          <p:nvPr/>
        </p:nvSpPr>
        <p:spPr bwMode="auto">
          <a:xfrm>
            <a:off x="2843213" y="2060575"/>
            <a:ext cx="2952750" cy="0"/>
          </a:xfrm>
          <a:prstGeom prst="line">
            <a:avLst/>
          </a:prstGeom>
          <a:noFill/>
          <a:ln w="38100">
            <a:solidFill>
              <a:srgbClr val="000066"/>
            </a:solidFill>
            <a:miter lim="800000"/>
            <a:headEnd type="arrow" w="med" len="med"/>
            <a:tailEnd type="arrow" w="med" len="med"/>
          </a:ln>
        </p:spPr>
        <p:txBody>
          <a:bodyPr wrap="none"/>
          <a:lstStyle/>
          <a:p>
            <a:endParaRPr lang="en-US"/>
          </a:p>
        </p:txBody>
      </p:sp>
      <p:sp>
        <p:nvSpPr>
          <p:cNvPr id="9225" name="Line 9"/>
          <p:cNvSpPr>
            <a:spLocks noChangeShapeType="1"/>
          </p:cNvSpPr>
          <p:nvPr/>
        </p:nvSpPr>
        <p:spPr bwMode="auto">
          <a:xfrm>
            <a:off x="4284663" y="2205038"/>
            <a:ext cx="0" cy="720725"/>
          </a:xfrm>
          <a:prstGeom prst="line">
            <a:avLst/>
          </a:prstGeom>
          <a:noFill/>
          <a:ln w="38100">
            <a:solidFill>
              <a:srgbClr val="000066"/>
            </a:solidFill>
            <a:miter lim="800000"/>
            <a:headEnd/>
            <a:tailEnd type="arrow" w="med" len="med"/>
          </a:ln>
        </p:spPr>
        <p:txBody>
          <a:bodyPr wrap="none"/>
          <a:lstStyle/>
          <a:p>
            <a:endParaRPr lang="en-US"/>
          </a:p>
        </p:txBody>
      </p:sp>
      <p:sp>
        <p:nvSpPr>
          <p:cNvPr id="9226" name="Line 10"/>
          <p:cNvSpPr>
            <a:spLocks noChangeShapeType="1"/>
          </p:cNvSpPr>
          <p:nvPr/>
        </p:nvSpPr>
        <p:spPr bwMode="auto">
          <a:xfrm>
            <a:off x="4284663" y="4437063"/>
            <a:ext cx="0" cy="720725"/>
          </a:xfrm>
          <a:prstGeom prst="line">
            <a:avLst/>
          </a:prstGeom>
          <a:noFill/>
          <a:ln w="38100">
            <a:solidFill>
              <a:srgbClr val="000066"/>
            </a:solidFill>
            <a:miter lim="800000"/>
            <a:headEnd/>
            <a:tailEnd type="arrow" w="med" len="med"/>
          </a:ln>
        </p:spPr>
        <p:txBody>
          <a:bodyPr wrap="none"/>
          <a:lstStyle/>
          <a:p>
            <a:endParaRPr lang="en-US"/>
          </a:p>
        </p:txBody>
      </p:sp>
      <p:sp>
        <p:nvSpPr>
          <p:cNvPr id="9227" name="Text Box 11"/>
          <p:cNvSpPr txBox="1">
            <a:spLocks noChangeArrowheads="1"/>
          </p:cNvSpPr>
          <p:nvPr/>
        </p:nvSpPr>
        <p:spPr bwMode="auto">
          <a:xfrm>
            <a:off x="323850" y="2276475"/>
            <a:ext cx="2303463" cy="1006475"/>
          </a:xfrm>
          <a:prstGeom prst="rect">
            <a:avLst/>
          </a:prstGeom>
          <a:noFill/>
          <a:ln w="9525">
            <a:noFill/>
            <a:miter lim="800000"/>
            <a:headEnd/>
            <a:tailEnd/>
          </a:ln>
        </p:spPr>
        <p:txBody>
          <a:bodyPr>
            <a:spAutoFit/>
          </a:bodyPr>
          <a:lstStyle/>
          <a:p>
            <a:pPr>
              <a:spcBef>
                <a:spcPct val="50000"/>
              </a:spcBef>
            </a:pPr>
            <a:r>
              <a:rPr lang="en-GB" sz="2000">
                <a:solidFill>
                  <a:schemeClr val="tx1"/>
                </a:solidFill>
              </a:rPr>
              <a:t>Set of policies, procedures or requirements</a:t>
            </a:r>
          </a:p>
        </p:txBody>
      </p:sp>
      <p:sp>
        <p:nvSpPr>
          <p:cNvPr id="9228" name="Text Box 12"/>
          <p:cNvSpPr txBox="1">
            <a:spLocks noChangeArrowheads="1"/>
          </p:cNvSpPr>
          <p:nvPr/>
        </p:nvSpPr>
        <p:spPr bwMode="auto">
          <a:xfrm>
            <a:off x="6300788" y="2276475"/>
            <a:ext cx="2843212" cy="1920875"/>
          </a:xfrm>
          <a:prstGeom prst="rect">
            <a:avLst/>
          </a:prstGeom>
          <a:noFill/>
          <a:ln w="9525">
            <a:noFill/>
            <a:miter lim="800000"/>
            <a:headEnd/>
            <a:tailEnd/>
          </a:ln>
        </p:spPr>
        <p:txBody>
          <a:bodyPr>
            <a:spAutoFit/>
          </a:bodyPr>
          <a:lstStyle/>
          <a:p>
            <a:pPr>
              <a:spcBef>
                <a:spcPct val="50000"/>
              </a:spcBef>
            </a:pPr>
            <a:r>
              <a:rPr lang="en-GB" sz="2000">
                <a:solidFill>
                  <a:schemeClr val="tx1"/>
                </a:solidFill>
              </a:rPr>
              <a:t>records, statements of fact or other information, which are relevant to the audit criteria and verifiable</a:t>
            </a:r>
          </a:p>
        </p:txBody>
      </p:sp>
      <p:sp>
        <p:nvSpPr>
          <p:cNvPr id="9229" name="Text Box 13"/>
          <p:cNvSpPr txBox="1">
            <a:spLocks noChangeArrowheads="1"/>
          </p:cNvSpPr>
          <p:nvPr/>
        </p:nvSpPr>
        <p:spPr bwMode="auto">
          <a:xfrm>
            <a:off x="2339975" y="3429000"/>
            <a:ext cx="4319588" cy="1006475"/>
          </a:xfrm>
          <a:prstGeom prst="rect">
            <a:avLst/>
          </a:prstGeom>
          <a:noFill/>
          <a:ln w="9525">
            <a:noFill/>
            <a:miter lim="800000"/>
            <a:headEnd/>
            <a:tailEnd/>
          </a:ln>
        </p:spPr>
        <p:txBody>
          <a:bodyPr>
            <a:spAutoFit/>
          </a:bodyPr>
          <a:lstStyle/>
          <a:p>
            <a:pPr>
              <a:spcBef>
                <a:spcPct val="50000"/>
              </a:spcBef>
            </a:pPr>
            <a:r>
              <a:rPr lang="en-GB" sz="2000">
                <a:solidFill>
                  <a:schemeClr val="tx1"/>
                </a:solidFill>
              </a:rPr>
              <a:t>results of the evaluation of the collected audit evidence against audit criteria</a:t>
            </a:r>
          </a:p>
        </p:txBody>
      </p:sp>
      <p:sp>
        <p:nvSpPr>
          <p:cNvPr id="9230" name="Text Box 14"/>
          <p:cNvSpPr txBox="1">
            <a:spLocks noChangeArrowheads="1"/>
          </p:cNvSpPr>
          <p:nvPr/>
        </p:nvSpPr>
        <p:spPr bwMode="auto">
          <a:xfrm>
            <a:off x="900113" y="5589588"/>
            <a:ext cx="7704137" cy="701675"/>
          </a:xfrm>
          <a:prstGeom prst="rect">
            <a:avLst/>
          </a:prstGeom>
          <a:noFill/>
          <a:ln w="9525">
            <a:noFill/>
            <a:miter lim="800000"/>
            <a:headEnd/>
            <a:tailEnd/>
          </a:ln>
        </p:spPr>
        <p:txBody>
          <a:bodyPr>
            <a:spAutoFit/>
          </a:bodyPr>
          <a:lstStyle/>
          <a:p>
            <a:pPr>
              <a:spcBef>
                <a:spcPct val="50000"/>
              </a:spcBef>
            </a:pPr>
            <a:r>
              <a:rPr lang="en-GB" sz="2000">
                <a:solidFill>
                  <a:schemeClr val="tx1"/>
                </a:solidFill>
              </a:rPr>
              <a:t>outcome of an audit, provided by the audit team after consideration of the audit objectives and all audit findings</a:t>
            </a:r>
          </a:p>
        </p:txBody>
      </p:sp>
      <p:sp>
        <p:nvSpPr>
          <p:cNvPr id="948239" name="Text Box 15"/>
          <p:cNvSpPr txBox="1">
            <a:spLocks noChangeArrowheads="1"/>
          </p:cNvSpPr>
          <p:nvPr/>
        </p:nvSpPr>
        <p:spPr bwMode="auto">
          <a:xfrm>
            <a:off x="2268538" y="5157788"/>
            <a:ext cx="574675" cy="396875"/>
          </a:xfrm>
          <a:prstGeom prst="rect">
            <a:avLst/>
          </a:prstGeom>
          <a:noFill/>
          <a:ln w="9525">
            <a:noFill/>
            <a:miter lim="800000"/>
            <a:headEnd/>
            <a:tailEnd/>
          </a:ln>
          <a:effectLst/>
        </p:spPr>
        <p:txBody>
          <a:bodyPr>
            <a:spAutoFit/>
          </a:bodyPr>
          <a:lstStyle/>
          <a:p>
            <a:pPr algn="l">
              <a:spcBef>
                <a:spcPct val="50000"/>
              </a:spcBef>
              <a:defRPr/>
            </a:pPr>
            <a:r>
              <a:rPr lang="en-GB" sz="2000" b="1">
                <a:solidFill>
                  <a:schemeClr val="tx1"/>
                </a:solidFill>
                <a:effectLst>
                  <a:outerShdw blurRad="38100" dist="38100" dir="2700000" algn="tl">
                    <a:srgbClr val="C0C0C0"/>
                  </a:outerShdw>
                </a:effectLst>
                <a:latin typeface="Century Gothic" pitchFamily="34" charset="0"/>
              </a:rPr>
              <a:t>3.5</a:t>
            </a:r>
          </a:p>
        </p:txBody>
      </p:sp>
      <p:sp>
        <p:nvSpPr>
          <p:cNvPr id="948240" name="Text Box 16"/>
          <p:cNvSpPr txBox="1">
            <a:spLocks noChangeArrowheads="1"/>
          </p:cNvSpPr>
          <p:nvPr/>
        </p:nvSpPr>
        <p:spPr bwMode="auto">
          <a:xfrm>
            <a:off x="0" y="1844675"/>
            <a:ext cx="574675" cy="396875"/>
          </a:xfrm>
          <a:prstGeom prst="rect">
            <a:avLst/>
          </a:prstGeom>
          <a:noFill/>
          <a:ln w="9525">
            <a:noFill/>
            <a:miter lim="800000"/>
            <a:headEnd/>
            <a:tailEnd/>
          </a:ln>
          <a:effectLst/>
        </p:spPr>
        <p:txBody>
          <a:bodyPr>
            <a:spAutoFit/>
          </a:bodyPr>
          <a:lstStyle/>
          <a:p>
            <a:pPr algn="l">
              <a:spcBef>
                <a:spcPct val="50000"/>
              </a:spcBef>
              <a:defRPr/>
            </a:pPr>
            <a:r>
              <a:rPr lang="en-GB" sz="2000" b="1">
                <a:solidFill>
                  <a:schemeClr val="tx1"/>
                </a:solidFill>
                <a:effectLst>
                  <a:outerShdw blurRad="38100" dist="38100" dir="2700000" algn="tl">
                    <a:srgbClr val="C0C0C0"/>
                  </a:outerShdw>
                </a:effectLst>
                <a:latin typeface="Century Gothic" pitchFamily="34" charset="0"/>
              </a:rPr>
              <a:t>3.2</a:t>
            </a:r>
          </a:p>
        </p:txBody>
      </p:sp>
      <p:sp>
        <p:nvSpPr>
          <p:cNvPr id="948241" name="Text Box 17"/>
          <p:cNvSpPr txBox="1">
            <a:spLocks noChangeArrowheads="1"/>
          </p:cNvSpPr>
          <p:nvPr/>
        </p:nvSpPr>
        <p:spPr bwMode="auto">
          <a:xfrm>
            <a:off x="2555875" y="3068638"/>
            <a:ext cx="574675" cy="396875"/>
          </a:xfrm>
          <a:prstGeom prst="rect">
            <a:avLst/>
          </a:prstGeom>
          <a:noFill/>
          <a:ln w="9525">
            <a:noFill/>
            <a:miter lim="800000"/>
            <a:headEnd/>
            <a:tailEnd/>
          </a:ln>
          <a:effectLst/>
        </p:spPr>
        <p:txBody>
          <a:bodyPr>
            <a:spAutoFit/>
          </a:bodyPr>
          <a:lstStyle/>
          <a:p>
            <a:pPr algn="l">
              <a:spcBef>
                <a:spcPct val="50000"/>
              </a:spcBef>
              <a:defRPr/>
            </a:pPr>
            <a:r>
              <a:rPr lang="en-GB" sz="2000" b="1">
                <a:solidFill>
                  <a:schemeClr val="tx1"/>
                </a:solidFill>
                <a:effectLst>
                  <a:outerShdw blurRad="38100" dist="38100" dir="2700000" algn="tl">
                    <a:srgbClr val="C0C0C0"/>
                  </a:outerShdw>
                </a:effectLst>
                <a:latin typeface="Century Gothic" pitchFamily="34" charset="0"/>
              </a:rPr>
              <a:t>3.4</a:t>
            </a:r>
          </a:p>
        </p:txBody>
      </p:sp>
      <p:sp>
        <p:nvSpPr>
          <p:cNvPr id="948242" name="Text Box 18"/>
          <p:cNvSpPr txBox="1">
            <a:spLocks noChangeArrowheads="1"/>
          </p:cNvSpPr>
          <p:nvPr/>
        </p:nvSpPr>
        <p:spPr bwMode="auto">
          <a:xfrm>
            <a:off x="5940425" y="1844675"/>
            <a:ext cx="574675" cy="396875"/>
          </a:xfrm>
          <a:prstGeom prst="rect">
            <a:avLst/>
          </a:prstGeom>
          <a:noFill/>
          <a:ln w="9525">
            <a:noFill/>
            <a:miter lim="800000"/>
            <a:headEnd/>
            <a:tailEnd/>
          </a:ln>
          <a:effectLst/>
        </p:spPr>
        <p:txBody>
          <a:bodyPr>
            <a:spAutoFit/>
          </a:bodyPr>
          <a:lstStyle/>
          <a:p>
            <a:pPr algn="l">
              <a:spcBef>
                <a:spcPct val="50000"/>
              </a:spcBef>
              <a:defRPr/>
            </a:pPr>
            <a:r>
              <a:rPr lang="en-GB" sz="2000" b="1">
                <a:solidFill>
                  <a:schemeClr val="tx1"/>
                </a:solidFill>
                <a:effectLst>
                  <a:outerShdw blurRad="38100" dist="38100" dir="2700000" algn="tl">
                    <a:srgbClr val="C0C0C0"/>
                  </a:outerShdw>
                </a:effectLst>
                <a:latin typeface="Century Gothic" pitchFamily="34" charset="0"/>
              </a:rPr>
              <a:t>3.3</a:t>
            </a:r>
          </a:p>
        </p:txBody>
      </p:sp>
      <p:sp>
        <p:nvSpPr>
          <p:cNvPr id="9235" name="Text Box 19"/>
          <p:cNvSpPr txBox="1">
            <a:spLocks noChangeArrowheads="1"/>
          </p:cNvSpPr>
          <p:nvPr/>
        </p:nvSpPr>
        <p:spPr bwMode="auto">
          <a:xfrm>
            <a:off x="1258888" y="1341438"/>
            <a:ext cx="4465637" cy="457200"/>
          </a:xfrm>
          <a:prstGeom prst="rect">
            <a:avLst/>
          </a:prstGeom>
          <a:noFill/>
          <a:ln w="9525">
            <a:noFill/>
            <a:miter lim="800000"/>
            <a:headEnd/>
            <a:tailEnd/>
          </a:ln>
        </p:spPr>
        <p:txBody>
          <a:bodyPr>
            <a:spAutoFit/>
          </a:bodyPr>
          <a:lstStyle/>
          <a:p>
            <a:pPr algn="l">
              <a:spcBef>
                <a:spcPct val="50000"/>
              </a:spcBef>
            </a:pPr>
            <a:endParaRPr lang="en-US" sz="2400">
              <a:solidFill>
                <a:schemeClr val="tx1"/>
              </a:solidFill>
              <a:latin typeface="Tahoma" pitchFamily="34" charset="0"/>
            </a:endParaRPr>
          </a:p>
        </p:txBody>
      </p:sp>
      <p:sp>
        <p:nvSpPr>
          <p:cNvPr id="9236" name="Text Box 20"/>
          <p:cNvSpPr txBox="1">
            <a:spLocks noChangeArrowheads="1"/>
          </p:cNvSpPr>
          <p:nvPr/>
        </p:nvSpPr>
        <p:spPr bwMode="auto">
          <a:xfrm>
            <a:off x="900113" y="1268413"/>
            <a:ext cx="7127875" cy="457200"/>
          </a:xfrm>
          <a:prstGeom prst="rect">
            <a:avLst/>
          </a:prstGeom>
          <a:noFill/>
          <a:ln w="9525">
            <a:noFill/>
            <a:miter lim="800000"/>
            <a:headEnd/>
            <a:tailEnd/>
          </a:ln>
        </p:spPr>
        <p:txBody>
          <a:bodyPr>
            <a:spAutoFit/>
          </a:bodyPr>
          <a:lstStyle/>
          <a:p>
            <a:pPr algn="l">
              <a:spcBef>
                <a:spcPct val="50000"/>
              </a:spcBef>
            </a:pPr>
            <a:r>
              <a:rPr lang="en-US" sz="2400" i="1">
                <a:solidFill>
                  <a:schemeClr val="tx1"/>
                </a:solidFill>
              </a:rPr>
              <a:t>Definitions from ISO 19011:2002</a:t>
            </a:r>
          </a:p>
        </p:txBody>
      </p:sp>
      <p:sp>
        <p:nvSpPr>
          <p:cNvPr id="21" name="Slide Number Placeholder 20"/>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28</a:t>
            </a:fld>
            <a:endParaRPr lang="en-US"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lgn="l"/>
            <a:r>
              <a:rPr lang="en-GB" dirty="0" smtClean="0">
                <a:solidFill>
                  <a:srgbClr val="0033CC"/>
                </a:solidFill>
              </a:rPr>
              <a:t>Why do we have to Audit?</a:t>
            </a:r>
          </a:p>
        </p:txBody>
      </p:sp>
      <p:sp>
        <p:nvSpPr>
          <p:cNvPr id="10243" name="Rectangle 3"/>
          <p:cNvSpPr>
            <a:spLocks noGrp="1" noChangeArrowheads="1"/>
          </p:cNvSpPr>
          <p:nvPr>
            <p:ph type="body" idx="1"/>
          </p:nvPr>
        </p:nvSpPr>
        <p:spPr>
          <a:xfrm>
            <a:off x="539750" y="1196975"/>
            <a:ext cx="8424863" cy="4968875"/>
          </a:xfrm>
        </p:spPr>
        <p:txBody>
          <a:bodyPr/>
          <a:lstStyle/>
          <a:p>
            <a:pPr algn="just" eaLnBrk="1" hangingPunct="1">
              <a:lnSpc>
                <a:spcPct val="90000"/>
              </a:lnSpc>
              <a:buClr>
                <a:srgbClr val="003300"/>
              </a:buClr>
            </a:pPr>
            <a:endParaRPr lang="en-GB" sz="300" dirty="0" smtClean="0"/>
          </a:p>
          <a:p>
            <a:pPr algn="just" eaLnBrk="1" hangingPunct="1">
              <a:lnSpc>
                <a:spcPct val="90000"/>
              </a:lnSpc>
              <a:buFont typeface="Wingdings" pitchFamily="2" charset="2"/>
              <a:buNone/>
            </a:pPr>
            <a:r>
              <a:rPr lang="en-GB" sz="2800" dirty="0" smtClean="0"/>
              <a:t>	ISO 9001:2015, clause 8.2.2 –conducted to determine whether or not the management system:</a:t>
            </a:r>
          </a:p>
          <a:p>
            <a:pPr lvl="2" algn="just" eaLnBrk="1" hangingPunct="1">
              <a:lnSpc>
                <a:spcPct val="90000"/>
              </a:lnSpc>
            </a:pPr>
            <a:r>
              <a:rPr lang="en-GB" sz="2800" dirty="0" smtClean="0"/>
              <a:t>Conforms to the planned arrangement for each management system</a:t>
            </a:r>
          </a:p>
          <a:p>
            <a:pPr lvl="2" algn="just" eaLnBrk="1" hangingPunct="1">
              <a:lnSpc>
                <a:spcPct val="90000"/>
              </a:lnSpc>
            </a:pPr>
            <a:r>
              <a:rPr lang="en-GB" sz="2800" dirty="0" smtClean="0"/>
              <a:t>Is effective in meeting the organizations policy and objectives</a:t>
            </a:r>
          </a:p>
          <a:p>
            <a:pPr algn="just" eaLnBrk="1" hangingPunct="1">
              <a:lnSpc>
                <a:spcPct val="90000"/>
              </a:lnSpc>
            </a:pPr>
            <a:endParaRPr lang="en-GB" sz="2000" dirty="0" smtClean="0"/>
          </a:p>
          <a:p>
            <a:pPr eaLnBrk="1" hangingPunct="1">
              <a:lnSpc>
                <a:spcPct val="90000"/>
              </a:lnSpc>
              <a:buClr>
                <a:srgbClr val="003300"/>
              </a:buClr>
            </a:pPr>
            <a:endParaRPr lang="en-GB" sz="1800" dirty="0" smtClean="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133600" y="304800"/>
            <a:ext cx="6324600" cy="1252537"/>
          </a:xfrm>
        </p:spPr>
        <p:txBody>
          <a:bodyPr>
            <a:normAutofit/>
          </a:bodyPr>
          <a:lstStyle/>
          <a:p>
            <a:pPr algn="l"/>
            <a:r>
              <a:rPr lang="en-US" b="1" dirty="0"/>
              <a:t>Current Activities </a:t>
            </a:r>
            <a:endParaRPr lang="en-US" dirty="0"/>
          </a:p>
        </p:txBody>
      </p:sp>
      <p:sp>
        <p:nvSpPr>
          <p:cNvPr id="34819" name="Rectangle 3"/>
          <p:cNvSpPr>
            <a:spLocks noGrp="1" noChangeArrowheads="1"/>
          </p:cNvSpPr>
          <p:nvPr>
            <p:ph type="body" idx="1"/>
          </p:nvPr>
        </p:nvSpPr>
        <p:spPr>
          <a:xfrm>
            <a:off x="381000" y="2146300"/>
            <a:ext cx="8610600" cy="4392612"/>
          </a:xfrm>
        </p:spPr>
        <p:txBody>
          <a:bodyPr/>
          <a:lstStyle/>
          <a:p>
            <a:r>
              <a:rPr lang="en-US" sz="1400" dirty="0">
                <a:latin typeface="Candara" panose="020E0502030303020204" pitchFamily="34" charset="0"/>
              </a:rPr>
              <a:t>The counselling and mentorship activities undertaken at CEES are listed below.</a:t>
            </a:r>
          </a:p>
          <a:p>
            <a:pPr lvl="0"/>
            <a:r>
              <a:rPr lang="en-US" sz="1400" dirty="0">
                <a:latin typeface="Candara" panose="020E0502030303020204" pitchFamily="34" charset="0"/>
              </a:rPr>
              <a:t>Individual/ one on one Counseling </a:t>
            </a:r>
          </a:p>
          <a:p>
            <a:pPr lvl="0"/>
            <a:r>
              <a:rPr lang="en-US" sz="1400" dirty="0">
                <a:latin typeface="Candara" panose="020E0502030303020204" pitchFamily="34" charset="0"/>
              </a:rPr>
              <a:t>Group Therapy for those experiencing similar/related issues </a:t>
            </a:r>
          </a:p>
          <a:p>
            <a:pPr lvl="0"/>
            <a:r>
              <a:rPr lang="en-US" sz="1400" dirty="0">
                <a:latin typeface="Candara" panose="020E0502030303020204" pitchFamily="34" charset="0"/>
              </a:rPr>
              <a:t>Planning and supervision of UNESA elections</a:t>
            </a:r>
          </a:p>
          <a:p>
            <a:pPr lvl="0"/>
            <a:r>
              <a:rPr lang="en-US" sz="1400" dirty="0">
                <a:latin typeface="Candara" panose="020E0502030303020204" pitchFamily="34" charset="0"/>
              </a:rPr>
              <a:t>Sensitization and campaigns on Alcohol and Drug Abuse</a:t>
            </a:r>
          </a:p>
          <a:p>
            <a:pPr lvl="0"/>
            <a:r>
              <a:rPr lang="en-US" sz="1400" dirty="0">
                <a:latin typeface="Candara" panose="020E0502030303020204" pitchFamily="34" charset="0"/>
              </a:rPr>
              <a:t>Sensitization and campaigns on HIVS/AIDS and Reproductive Health</a:t>
            </a:r>
          </a:p>
          <a:p>
            <a:pPr lvl="0"/>
            <a:r>
              <a:rPr lang="en-US" sz="1400" dirty="0">
                <a:latin typeface="Candara" panose="020E0502030303020204" pitchFamily="34" charset="0"/>
              </a:rPr>
              <a:t>Making referrals to UHS For HIV/AIDS and Addiction Recovery</a:t>
            </a:r>
          </a:p>
          <a:p>
            <a:pPr lvl="0"/>
            <a:r>
              <a:rPr lang="en-US" sz="1400" dirty="0">
                <a:latin typeface="Candara" panose="020E0502030303020204" pitchFamily="34" charset="0"/>
              </a:rPr>
              <a:t>Trainings for student leaders</a:t>
            </a:r>
          </a:p>
          <a:p>
            <a:pPr lvl="0"/>
            <a:r>
              <a:rPr lang="en-US" sz="1400" dirty="0">
                <a:latin typeface="Candara" panose="020E0502030303020204" pitchFamily="34" charset="0"/>
              </a:rPr>
              <a:t>Recruitment, Training and supervising the work of Peer Counselors</a:t>
            </a:r>
          </a:p>
          <a:p>
            <a:pPr lvl="0"/>
            <a:r>
              <a:rPr lang="en-US" sz="1400" dirty="0">
                <a:latin typeface="Candara" panose="020E0502030303020204" pitchFamily="34" charset="0"/>
              </a:rPr>
              <a:t>Orientation of new students on general wellbeing, integration, and </a:t>
            </a:r>
            <a:r>
              <a:rPr lang="en-US" sz="1400" dirty="0" smtClean="0">
                <a:latin typeface="Candara" panose="020E0502030303020204" pitchFamily="34" charset="0"/>
              </a:rPr>
              <a:t>adaptation</a:t>
            </a:r>
          </a:p>
          <a:p>
            <a:r>
              <a:rPr lang="x-none" sz="1400" b="1" dirty="0"/>
              <a:t>Mentorship activities</a:t>
            </a:r>
            <a:endParaRPr lang="en-US" sz="1400" b="1" i="1" dirty="0"/>
          </a:p>
          <a:p>
            <a:pPr lvl="0"/>
            <a:r>
              <a:rPr lang="en-US" sz="1400" dirty="0"/>
              <a:t>Career guidance and counseling</a:t>
            </a:r>
          </a:p>
          <a:p>
            <a:pPr lvl="0"/>
            <a:r>
              <a:rPr lang="en-US" sz="1400" dirty="0"/>
              <a:t>Life Skills Training</a:t>
            </a:r>
          </a:p>
          <a:p>
            <a:pPr lvl="0"/>
            <a:r>
              <a:rPr lang="en-US" sz="1400" dirty="0"/>
              <a:t>Leadership skills</a:t>
            </a:r>
          </a:p>
          <a:p>
            <a:pPr lvl="0"/>
            <a:r>
              <a:rPr lang="en-US" sz="1400" dirty="0"/>
              <a:t>Financial management skills</a:t>
            </a:r>
          </a:p>
          <a:p>
            <a:pPr lvl="0"/>
            <a:r>
              <a:rPr lang="en-US" sz="1600" i="1" dirty="0"/>
              <a:t>Report Writing </a:t>
            </a:r>
            <a:endParaRPr lang="en-US" sz="1600" dirty="0"/>
          </a:p>
          <a:p>
            <a:pPr lvl="0"/>
            <a:r>
              <a:rPr lang="en-US" sz="1600" i="1" dirty="0"/>
              <a:t>Peer</a:t>
            </a:r>
            <a:r>
              <a:rPr lang="en-US" sz="1600" dirty="0"/>
              <a:t>/Educators/counselors training</a:t>
            </a:r>
          </a:p>
          <a:p>
            <a:r>
              <a:rPr lang="en-US" sz="1600" dirty="0"/>
              <a:t>Teaching practice skills</a:t>
            </a:r>
            <a:endParaRPr lang="en-US" sz="1600" dirty="0">
              <a:latin typeface="Candara" panose="020E0502030303020204" pitchFamily="34" charset="0"/>
            </a:endParaRPr>
          </a:p>
          <a:p>
            <a:pPr>
              <a:lnSpc>
                <a:spcPct val="90000"/>
              </a:lnSpc>
              <a:buNone/>
            </a:pPr>
            <a:endParaRPr lang="en-US" sz="2800"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3</a:t>
            </a:fld>
            <a:endParaRPr lang="en-US"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Rectangle 2"/>
          <p:cNvSpPr>
            <a:spLocks noGrp="1" noChangeArrowheads="1"/>
          </p:cNvSpPr>
          <p:nvPr>
            <p:ph type="title"/>
          </p:nvPr>
        </p:nvSpPr>
        <p:spPr/>
        <p:txBody>
          <a:bodyPr>
            <a:normAutofit fontScale="90000"/>
          </a:bodyPr>
          <a:lstStyle/>
          <a:p>
            <a:pPr algn="l"/>
            <a:r>
              <a:rPr lang="en-GB" dirty="0" smtClean="0">
                <a:solidFill>
                  <a:srgbClr val="0033CC"/>
                </a:solidFill>
              </a:rPr>
              <a:t>Other Key Definitions -Auditing</a:t>
            </a:r>
          </a:p>
        </p:txBody>
      </p:sp>
      <p:pic>
        <p:nvPicPr>
          <p:cNvPr id="1031" name="Picture 3"/>
          <p:cNvPicPr>
            <a:picLocks noChangeAspect="1" noChangeArrowheads="1"/>
          </p:cNvPicPr>
          <p:nvPr/>
        </p:nvPicPr>
        <p:blipFill>
          <a:blip r:embed="rId4" cstate="print"/>
          <a:srcRect/>
          <a:stretch>
            <a:fillRect/>
          </a:stretch>
        </p:blipFill>
        <p:spPr bwMode="auto">
          <a:xfrm>
            <a:off x="581025" y="2565400"/>
            <a:ext cx="2622550" cy="2605088"/>
          </a:xfrm>
          <a:prstGeom prst="rect">
            <a:avLst/>
          </a:prstGeom>
          <a:noFill/>
          <a:ln w="9525">
            <a:noFill/>
            <a:miter lim="800000"/>
            <a:headEnd/>
            <a:tailEnd/>
          </a:ln>
        </p:spPr>
      </p:pic>
      <p:sp>
        <p:nvSpPr>
          <p:cNvPr id="1032" name="Text Box 4"/>
          <p:cNvSpPr txBox="1">
            <a:spLocks noChangeArrowheads="1"/>
          </p:cNvSpPr>
          <p:nvPr/>
        </p:nvSpPr>
        <p:spPr bwMode="auto">
          <a:xfrm>
            <a:off x="179388" y="5084763"/>
            <a:ext cx="2663825" cy="1006475"/>
          </a:xfrm>
          <a:prstGeom prst="rect">
            <a:avLst/>
          </a:prstGeom>
          <a:noFill/>
          <a:ln w="9525">
            <a:noFill/>
            <a:miter lim="800000"/>
            <a:headEnd/>
            <a:tailEnd/>
          </a:ln>
        </p:spPr>
        <p:txBody>
          <a:bodyPr>
            <a:spAutoFit/>
          </a:bodyPr>
          <a:lstStyle/>
          <a:p>
            <a:r>
              <a:rPr lang="en-GB" sz="2000">
                <a:solidFill>
                  <a:schemeClr val="tx1"/>
                </a:solidFill>
              </a:rPr>
              <a:t>person with the competence (3.14) to conduct an audit</a:t>
            </a:r>
          </a:p>
        </p:txBody>
      </p:sp>
      <p:grpSp>
        <p:nvGrpSpPr>
          <p:cNvPr id="2" name="Group 5"/>
          <p:cNvGrpSpPr>
            <a:grpSpLocks/>
          </p:cNvGrpSpPr>
          <p:nvPr/>
        </p:nvGrpSpPr>
        <p:grpSpPr bwMode="auto">
          <a:xfrm>
            <a:off x="4572000" y="2997200"/>
            <a:ext cx="4418013" cy="3068638"/>
            <a:chOff x="2864" y="1905"/>
            <a:chExt cx="2783" cy="1933"/>
          </a:xfrm>
        </p:grpSpPr>
        <p:graphicFrame>
          <p:nvGraphicFramePr>
            <p:cNvPr id="1026" name="Object 6"/>
            <p:cNvGraphicFramePr>
              <a:graphicFrameLocks noChangeAspect="1"/>
            </p:cNvGraphicFramePr>
            <p:nvPr/>
          </p:nvGraphicFramePr>
          <p:xfrm>
            <a:off x="3354" y="3121"/>
            <a:ext cx="778" cy="649"/>
          </p:xfrm>
          <a:graphic>
            <a:graphicData uri="http://schemas.openxmlformats.org/presentationml/2006/ole">
              <mc:AlternateContent xmlns:mc="http://schemas.openxmlformats.org/markup-compatibility/2006">
                <mc:Choice xmlns:v="urn:schemas-microsoft-com:vml" Requires="v">
                  <p:oleObj spid="_x0000_s1038" name="Clip" r:id="rId5" imgW="1259640" imgH="1137240" progId="">
                    <p:embed/>
                  </p:oleObj>
                </mc:Choice>
                <mc:Fallback>
                  <p:oleObj name="Clip" r:id="rId5" imgW="1259640" imgH="1137240" progId="">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4" y="3121"/>
                          <a:ext cx="778" cy="64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 name="Group 7"/>
            <p:cNvGrpSpPr>
              <a:grpSpLocks/>
            </p:cNvGrpSpPr>
            <p:nvPr/>
          </p:nvGrpSpPr>
          <p:grpSpPr bwMode="auto">
            <a:xfrm>
              <a:off x="4639" y="3408"/>
              <a:ext cx="664" cy="393"/>
              <a:chOff x="3386" y="3204"/>
              <a:chExt cx="676" cy="434"/>
            </a:xfrm>
          </p:grpSpPr>
          <p:sp>
            <p:nvSpPr>
              <p:cNvPr id="1054" name="Rectangle 8"/>
              <p:cNvSpPr>
                <a:spLocks noChangeArrowheads="1"/>
              </p:cNvSpPr>
              <p:nvPr/>
            </p:nvSpPr>
            <p:spPr bwMode="auto">
              <a:xfrm>
                <a:off x="3552" y="3204"/>
                <a:ext cx="320" cy="364"/>
              </a:xfrm>
              <a:prstGeom prst="rect">
                <a:avLst/>
              </a:prstGeom>
              <a:solidFill>
                <a:schemeClr val="bg1"/>
              </a:solidFill>
              <a:ln w="9525">
                <a:solidFill>
                  <a:schemeClr val="tx1"/>
                </a:solidFill>
                <a:miter lim="800000"/>
                <a:headEnd/>
                <a:tailEnd/>
              </a:ln>
            </p:spPr>
            <p:txBody>
              <a:bodyPr wrap="none" anchor="ctr">
                <a:spAutoFit/>
              </a:bodyPr>
              <a:lstStyle/>
              <a:p>
                <a:endParaRPr lang="en-US"/>
              </a:p>
            </p:txBody>
          </p:sp>
          <p:sp>
            <p:nvSpPr>
              <p:cNvPr id="1055" name="Text Box 9"/>
              <p:cNvSpPr txBox="1">
                <a:spLocks noChangeArrowheads="1"/>
              </p:cNvSpPr>
              <p:nvPr/>
            </p:nvSpPr>
            <p:spPr bwMode="auto">
              <a:xfrm>
                <a:off x="3386" y="3232"/>
                <a:ext cx="602" cy="170"/>
              </a:xfrm>
              <a:prstGeom prst="rect">
                <a:avLst/>
              </a:prstGeom>
              <a:noFill/>
              <a:ln w="9525">
                <a:noFill/>
                <a:miter lim="800000"/>
                <a:headEnd/>
                <a:tailEnd/>
              </a:ln>
            </p:spPr>
            <p:txBody>
              <a:bodyPr wrap="none" anchor="ctr">
                <a:spAutoFit/>
              </a:bodyPr>
              <a:lstStyle/>
              <a:p>
                <a:pPr eaLnBrk="0" hangingPunct="0"/>
                <a:r>
                  <a:rPr lang="en-GB" sz="1000" b="1">
                    <a:solidFill>
                      <a:schemeClr val="tx1"/>
                    </a:solidFill>
                    <a:latin typeface="Comic Sans MS" pitchFamily="66" charset="0"/>
                  </a:rPr>
                  <a:t>   INVOICE</a:t>
                </a:r>
                <a:endParaRPr lang="en-GB" sz="2000" b="1">
                  <a:solidFill>
                    <a:schemeClr val="tx1"/>
                  </a:solidFill>
                  <a:latin typeface="Comic Sans MS" pitchFamily="66" charset="0"/>
                </a:endParaRPr>
              </a:p>
            </p:txBody>
          </p:sp>
          <p:sp>
            <p:nvSpPr>
              <p:cNvPr id="1056" name="Line 10"/>
              <p:cNvSpPr>
                <a:spLocks noChangeShapeType="1"/>
              </p:cNvSpPr>
              <p:nvPr/>
            </p:nvSpPr>
            <p:spPr bwMode="auto">
              <a:xfrm>
                <a:off x="3633" y="3376"/>
                <a:ext cx="170" cy="0"/>
              </a:xfrm>
              <a:prstGeom prst="line">
                <a:avLst/>
              </a:prstGeom>
              <a:noFill/>
              <a:ln w="9525">
                <a:solidFill>
                  <a:schemeClr val="tx1"/>
                </a:solidFill>
                <a:round/>
                <a:headEnd/>
                <a:tailEnd/>
              </a:ln>
            </p:spPr>
            <p:txBody>
              <a:bodyPr wrap="none" anchor="ctr">
                <a:spAutoFit/>
              </a:bodyPr>
              <a:lstStyle/>
              <a:p>
                <a:endParaRPr lang="en-US"/>
              </a:p>
            </p:txBody>
          </p:sp>
          <p:sp>
            <p:nvSpPr>
              <p:cNvPr id="1057" name="Line 11"/>
              <p:cNvSpPr>
                <a:spLocks noChangeShapeType="1"/>
              </p:cNvSpPr>
              <p:nvPr/>
            </p:nvSpPr>
            <p:spPr bwMode="auto">
              <a:xfrm>
                <a:off x="3634" y="3407"/>
                <a:ext cx="170" cy="0"/>
              </a:xfrm>
              <a:prstGeom prst="line">
                <a:avLst/>
              </a:prstGeom>
              <a:noFill/>
              <a:ln w="9525">
                <a:solidFill>
                  <a:schemeClr val="tx1"/>
                </a:solidFill>
                <a:round/>
                <a:headEnd/>
                <a:tailEnd/>
              </a:ln>
            </p:spPr>
            <p:txBody>
              <a:bodyPr wrap="none" anchor="ctr">
                <a:spAutoFit/>
              </a:bodyPr>
              <a:lstStyle/>
              <a:p>
                <a:endParaRPr lang="en-US"/>
              </a:p>
            </p:txBody>
          </p:sp>
          <p:sp>
            <p:nvSpPr>
              <p:cNvPr id="1058" name="Line 12"/>
              <p:cNvSpPr>
                <a:spLocks noChangeShapeType="1"/>
              </p:cNvSpPr>
              <p:nvPr/>
            </p:nvSpPr>
            <p:spPr bwMode="auto">
              <a:xfrm>
                <a:off x="3634" y="3442"/>
                <a:ext cx="171" cy="0"/>
              </a:xfrm>
              <a:prstGeom prst="line">
                <a:avLst/>
              </a:prstGeom>
              <a:noFill/>
              <a:ln w="9525">
                <a:solidFill>
                  <a:schemeClr val="tx1"/>
                </a:solidFill>
                <a:round/>
                <a:headEnd/>
                <a:tailEnd/>
              </a:ln>
            </p:spPr>
            <p:txBody>
              <a:bodyPr wrap="none" anchor="ctr">
                <a:spAutoFit/>
              </a:bodyPr>
              <a:lstStyle/>
              <a:p>
                <a:endParaRPr lang="en-US"/>
              </a:p>
            </p:txBody>
          </p:sp>
          <p:sp>
            <p:nvSpPr>
              <p:cNvPr id="1059" name="Line 13"/>
              <p:cNvSpPr>
                <a:spLocks noChangeShapeType="1"/>
              </p:cNvSpPr>
              <p:nvPr/>
            </p:nvSpPr>
            <p:spPr bwMode="auto">
              <a:xfrm>
                <a:off x="3632" y="3473"/>
                <a:ext cx="170" cy="0"/>
              </a:xfrm>
              <a:prstGeom prst="line">
                <a:avLst/>
              </a:prstGeom>
              <a:noFill/>
              <a:ln w="9525">
                <a:solidFill>
                  <a:schemeClr val="tx1"/>
                </a:solidFill>
                <a:round/>
                <a:headEnd/>
                <a:tailEnd/>
              </a:ln>
            </p:spPr>
            <p:txBody>
              <a:bodyPr wrap="none" anchor="ctr">
                <a:spAutoFit/>
              </a:bodyPr>
              <a:lstStyle/>
              <a:p>
                <a:endParaRPr lang="en-US"/>
              </a:p>
            </p:txBody>
          </p:sp>
          <p:sp>
            <p:nvSpPr>
              <p:cNvPr id="1060" name="Text Box 14"/>
              <p:cNvSpPr txBox="1">
                <a:spLocks noChangeArrowheads="1"/>
              </p:cNvSpPr>
              <p:nvPr/>
            </p:nvSpPr>
            <p:spPr bwMode="auto">
              <a:xfrm>
                <a:off x="3534" y="3404"/>
                <a:ext cx="528" cy="234"/>
              </a:xfrm>
              <a:prstGeom prst="rect">
                <a:avLst/>
              </a:prstGeom>
              <a:noFill/>
              <a:ln w="9525">
                <a:noFill/>
                <a:miter lim="800000"/>
                <a:headEnd/>
                <a:tailEnd/>
              </a:ln>
            </p:spPr>
            <p:txBody>
              <a:bodyPr wrap="none" anchor="ctr">
                <a:spAutoFit/>
              </a:bodyPr>
              <a:lstStyle/>
              <a:p>
                <a:pPr eaLnBrk="0" hangingPunct="0"/>
                <a:r>
                  <a:rPr lang="en-GB" sz="1600" b="1">
                    <a:solidFill>
                      <a:schemeClr val="tx1"/>
                    </a:solidFill>
                    <a:latin typeface="Comic Sans MS" pitchFamily="66" charset="0"/>
                  </a:rPr>
                  <a:t>KES--</a:t>
                </a:r>
                <a:endParaRPr lang="en-GB" sz="2000" b="1">
                  <a:solidFill>
                    <a:schemeClr val="tx1"/>
                  </a:solidFill>
                  <a:latin typeface="Comic Sans MS" pitchFamily="66" charset="0"/>
                </a:endParaRPr>
              </a:p>
            </p:txBody>
          </p:sp>
        </p:grpSp>
        <p:grpSp>
          <p:nvGrpSpPr>
            <p:cNvPr id="4" name="Group 15"/>
            <p:cNvGrpSpPr>
              <a:grpSpLocks/>
            </p:cNvGrpSpPr>
            <p:nvPr/>
          </p:nvGrpSpPr>
          <p:grpSpPr bwMode="auto">
            <a:xfrm>
              <a:off x="4377" y="1905"/>
              <a:ext cx="1270" cy="1093"/>
              <a:chOff x="2687" y="2818"/>
              <a:chExt cx="520" cy="336"/>
            </a:xfrm>
          </p:grpSpPr>
          <p:sp>
            <p:nvSpPr>
              <p:cNvPr id="1044" name="Rectangle 16"/>
              <p:cNvSpPr>
                <a:spLocks noChangeArrowheads="1"/>
              </p:cNvSpPr>
              <p:nvPr/>
            </p:nvSpPr>
            <p:spPr bwMode="auto">
              <a:xfrm flipH="1">
                <a:off x="2745" y="2993"/>
                <a:ext cx="462" cy="161"/>
              </a:xfrm>
              <a:prstGeom prst="rect">
                <a:avLst/>
              </a:prstGeom>
              <a:solidFill>
                <a:schemeClr val="bg2"/>
              </a:solidFill>
              <a:ln w="9525">
                <a:noFill/>
                <a:miter lim="800000"/>
                <a:headEnd/>
                <a:tailEnd/>
              </a:ln>
            </p:spPr>
            <p:txBody>
              <a:bodyPr anchor="ctr">
                <a:spAutoFit/>
              </a:bodyPr>
              <a:lstStyle/>
              <a:p>
                <a:endParaRPr lang="en-US"/>
              </a:p>
            </p:txBody>
          </p:sp>
          <p:sp>
            <p:nvSpPr>
              <p:cNvPr id="1045" name="AutoShape 17"/>
              <p:cNvSpPr>
                <a:spLocks noChangeArrowheads="1"/>
              </p:cNvSpPr>
              <p:nvPr/>
            </p:nvSpPr>
            <p:spPr bwMode="auto">
              <a:xfrm flipH="1">
                <a:off x="3088" y="2914"/>
                <a:ext cx="119" cy="80"/>
              </a:xfrm>
              <a:prstGeom prst="rtTriangle">
                <a:avLst/>
              </a:prstGeom>
              <a:solidFill>
                <a:schemeClr val="bg2"/>
              </a:solidFill>
              <a:ln w="9525">
                <a:noFill/>
                <a:miter lim="800000"/>
                <a:headEnd/>
                <a:tailEnd/>
              </a:ln>
            </p:spPr>
            <p:txBody>
              <a:bodyPr anchor="ctr">
                <a:spAutoFit/>
              </a:bodyPr>
              <a:lstStyle/>
              <a:p>
                <a:endParaRPr lang="en-US"/>
              </a:p>
            </p:txBody>
          </p:sp>
          <p:sp>
            <p:nvSpPr>
              <p:cNvPr id="1046" name="AutoShape 18"/>
              <p:cNvSpPr>
                <a:spLocks noChangeArrowheads="1"/>
              </p:cNvSpPr>
              <p:nvPr/>
            </p:nvSpPr>
            <p:spPr bwMode="auto">
              <a:xfrm flipH="1">
                <a:off x="2971" y="2914"/>
                <a:ext cx="119" cy="80"/>
              </a:xfrm>
              <a:prstGeom prst="rtTriangle">
                <a:avLst/>
              </a:prstGeom>
              <a:solidFill>
                <a:schemeClr val="bg2"/>
              </a:solidFill>
              <a:ln w="9525">
                <a:noFill/>
                <a:miter lim="800000"/>
                <a:headEnd/>
                <a:tailEnd/>
              </a:ln>
            </p:spPr>
            <p:txBody>
              <a:bodyPr anchor="ctr">
                <a:spAutoFit/>
              </a:bodyPr>
              <a:lstStyle/>
              <a:p>
                <a:endParaRPr lang="en-US"/>
              </a:p>
            </p:txBody>
          </p:sp>
          <p:sp>
            <p:nvSpPr>
              <p:cNvPr id="1047" name="AutoShape 19"/>
              <p:cNvSpPr>
                <a:spLocks noChangeArrowheads="1"/>
              </p:cNvSpPr>
              <p:nvPr/>
            </p:nvSpPr>
            <p:spPr bwMode="auto">
              <a:xfrm flipH="1">
                <a:off x="2854" y="2914"/>
                <a:ext cx="119" cy="80"/>
              </a:xfrm>
              <a:prstGeom prst="rtTriangle">
                <a:avLst/>
              </a:prstGeom>
              <a:solidFill>
                <a:schemeClr val="bg2"/>
              </a:solidFill>
              <a:ln w="9525">
                <a:noFill/>
                <a:miter lim="800000"/>
                <a:headEnd/>
                <a:tailEnd/>
              </a:ln>
            </p:spPr>
            <p:txBody>
              <a:bodyPr anchor="ctr">
                <a:spAutoFit/>
              </a:bodyPr>
              <a:lstStyle/>
              <a:p>
                <a:endParaRPr lang="en-US"/>
              </a:p>
            </p:txBody>
          </p:sp>
          <p:sp>
            <p:nvSpPr>
              <p:cNvPr id="1048" name="AutoShape 20"/>
              <p:cNvSpPr>
                <a:spLocks noChangeArrowheads="1"/>
              </p:cNvSpPr>
              <p:nvPr/>
            </p:nvSpPr>
            <p:spPr bwMode="auto">
              <a:xfrm flipH="1">
                <a:off x="2737" y="2914"/>
                <a:ext cx="120" cy="80"/>
              </a:xfrm>
              <a:prstGeom prst="rtTriangle">
                <a:avLst/>
              </a:prstGeom>
              <a:solidFill>
                <a:schemeClr val="bg2"/>
              </a:solidFill>
              <a:ln w="9525">
                <a:noFill/>
                <a:miter lim="800000"/>
                <a:headEnd/>
                <a:tailEnd/>
              </a:ln>
            </p:spPr>
            <p:txBody>
              <a:bodyPr anchor="ctr">
                <a:spAutoFit/>
              </a:bodyPr>
              <a:lstStyle/>
              <a:p>
                <a:endParaRPr lang="en-US"/>
              </a:p>
            </p:txBody>
          </p:sp>
          <p:sp>
            <p:nvSpPr>
              <p:cNvPr id="1049" name="Rectangle 21"/>
              <p:cNvSpPr>
                <a:spLocks noChangeArrowheads="1"/>
              </p:cNvSpPr>
              <p:nvPr/>
            </p:nvSpPr>
            <p:spPr bwMode="auto">
              <a:xfrm flipH="1">
                <a:off x="3098" y="3062"/>
                <a:ext cx="61" cy="89"/>
              </a:xfrm>
              <a:prstGeom prst="rect">
                <a:avLst/>
              </a:prstGeom>
              <a:solidFill>
                <a:schemeClr val="tx1"/>
              </a:solidFill>
              <a:ln w="9525">
                <a:noFill/>
                <a:miter lim="800000"/>
                <a:headEnd/>
                <a:tailEnd/>
              </a:ln>
            </p:spPr>
            <p:txBody>
              <a:bodyPr anchor="ctr">
                <a:spAutoFit/>
              </a:bodyPr>
              <a:lstStyle/>
              <a:p>
                <a:endParaRPr lang="en-US"/>
              </a:p>
            </p:txBody>
          </p:sp>
          <p:sp>
            <p:nvSpPr>
              <p:cNvPr id="1050" name="Rectangle 22"/>
              <p:cNvSpPr>
                <a:spLocks noChangeArrowheads="1"/>
              </p:cNvSpPr>
              <p:nvPr/>
            </p:nvSpPr>
            <p:spPr bwMode="auto">
              <a:xfrm flipH="1">
                <a:off x="2991" y="3049"/>
                <a:ext cx="52" cy="33"/>
              </a:xfrm>
              <a:prstGeom prst="rect">
                <a:avLst/>
              </a:prstGeom>
              <a:solidFill>
                <a:schemeClr val="tx1"/>
              </a:solidFill>
              <a:ln w="9525">
                <a:noFill/>
                <a:miter lim="800000"/>
                <a:headEnd/>
                <a:tailEnd/>
              </a:ln>
            </p:spPr>
            <p:txBody>
              <a:bodyPr wrap="none" anchor="ctr">
                <a:spAutoFit/>
              </a:bodyPr>
              <a:lstStyle/>
              <a:p>
                <a:endParaRPr lang="en-US"/>
              </a:p>
            </p:txBody>
          </p:sp>
          <p:sp>
            <p:nvSpPr>
              <p:cNvPr id="1051" name="Rectangle 23"/>
              <p:cNvSpPr>
                <a:spLocks noChangeArrowheads="1"/>
              </p:cNvSpPr>
              <p:nvPr/>
            </p:nvSpPr>
            <p:spPr bwMode="auto">
              <a:xfrm flipH="1">
                <a:off x="2892" y="3049"/>
                <a:ext cx="51" cy="33"/>
              </a:xfrm>
              <a:prstGeom prst="rect">
                <a:avLst/>
              </a:prstGeom>
              <a:solidFill>
                <a:schemeClr val="tx1"/>
              </a:solidFill>
              <a:ln w="9525">
                <a:noFill/>
                <a:miter lim="800000"/>
                <a:headEnd/>
                <a:tailEnd/>
              </a:ln>
            </p:spPr>
            <p:txBody>
              <a:bodyPr wrap="none" anchor="ctr">
                <a:spAutoFit/>
              </a:bodyPr>
              <a:lstStyle/>
              <a:p>
                <a:endParaRPr lang="en-US"/>
              </a:p>
            </p:txBody>
          </p:sp>
          <p:sp>
            <p:nvSpPr>
              <p:cNvPr id="1052" name="Rectangle 24"/>
              <p:cNvSpPr>
                <a:spLocks noChangeArrowheads="1"/>
              </p:cNvSpPr>
              <p:nvPr/>
            </p:nvSpPr>
            <p:spPr bwMode="auto">
              <a:xfrm flipH="1">
                <a:off x="2792" y="3049"/>
                <a:ext cx="52" cy="33"/>
              </a:xfrm>
              <a:prstGeom prst="rect">
                <a:avLst/>
              </a:prstGeom>
              <a:solidFill>
                <a:schemeClr val="tx1"/>
              </a:solidFill>
              <a:ln w="9525">
                <a:noFill/>
                <a:miter lim="800000"/>
                <a:headEnd/>
                <a:tailEnd/>
              </a:ln>
            </p:spPr>
            <p:txBody>
              <a:bodyPr wrap="none" anchor="ctr">
                <a:spAutoFit/>
              </a:bodyPr>
              <a:lstStyle/>
              <a:p>
                <a:endParaRPr lang="en-US"/>
              </a:p>
            </p:txBody>
          </p:sp>
          <p:sp>
            <p:nvSpPr>
              <p:cNvPr id="1053" name="Rectangle 25"/>
              <p:cNvSpPr>
                <a:spLocks noChangeArrowheads="1"/>
              </p:cNvSpPr>
              <p:nvPr/>
            </p:nvSpPr>
            <p:spPr bwMode="auto">
              <a:xfrm flipH="1">
                <a:off x="2687" y="2818"/>
                <a:ext cx="58" cy="336"/>
              </a:xfrm>
              <a:prstGeom prst="rect">
                <a:avLst/>
              </a:prstGeom>
              <a:solidFill>
                <a:schemeClr val="bg2"/>
              </a:solidFill>
              <a:ln w="9525">
                <a:noFill/>
                <a:miter lim="800000"/>
                <a:headEnd/>
                <a:tailEnd/>
              </a:ln>
            </p:spPr>
            <p:txBody>
              <a:bodyPr wrap="none" anchor="ctr">
                <a:spAutoFit/>
              </a:bodyPr>
              <a:lstStyle/>
              <a:p>
                <a:endParaRPr lang="en-US"/>
              </a:p>
            </p:txBody>
          </p:sp>
        </p:grpSp>
        <p:graphicFrame>
          <p:nvGraphicFramePr>
            <p:cNvPr id="1027" name="Object 26"/>
            <p:cNvGraphicFramePr>
              <a:graphicFrameLocks noChangeAspect="1"/>
            </p:cNvGraphicFramePr>
            <p:nvPr/>
          </p:nvGraphicFramePr>
          <p:xfrm>
            <a:off x="4377" y="3038"/>
            <a:ext cx="1225" cy="341"/>
          </p:xfrm>
          <a:graphic>
            <a:graphicData uri="http://schemas.openxmlformats.org/presentationml/2006/ole">
              <mc:AlternateContent xmlns:mc="http://schemas.openxmlformats.org/markup-compatibility/2006">
                <mc:Choice xmlns:v="urn:schemas-microsoft-com:vml" Requires="v">
                  <p:oleObj spid="_x0000_s1039" name="Clip" r:id="rId7" imgW="7033680" imgH="2111040" progId="">
                    <p:embed/>
                  </p:oleObj>
                </mc:Choice>
                <mc:Fallback>
                  <p:oleObj name="Clip" r:id="rId7" imgW="7033680" imgH="2111040" progId="">
                    <p:embed/>
                    <p:pic>
                      <p:nvPicPr>
                        <p:cNvPr id="0" name="Object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77" y="3038"/>
                          <a:ext cx="1225" cy="3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27"/>
            <p:cNvGraphicFramePr>
              <a:graphicFrameLocks noChangeAspect="1"/>
            </p:cNvGraphicFramePr>
            <p:nvPr/>
          </p:nvGraphicFramePr>
          <p:xfrm>
            <a:off x="3398" y="2628"/>
            <a:ext cx="913" cy="256"/>
          </p:xfrm>
          <a:graphic>
            <a:graphicData uri="http://schemas.openxmlformats.org/presentationml/2006/ole">
              <mc:AlternateContent xmlns:mc="http://schemas.openxmlformats.org/markup-compatibility/2006">
                <mc:Choice xmlns:v="urn:schemas-microsoft-com:vml" Requires="v">
                  <p:oleObj spid="_x0000_s1040" name="Clip" r:id="rId9" imgW="1475640" imgH="447840" progId="">
                    <p:embed/>
                  </p:oleObj>
                </mc:Choice>
                <mc:Fallback>
                  <p:oleObj name="Clip" r:id="rId9" imgW="1475640" imgH="447840" progId="">
                    <p:embed/>
                    <p:pic>
                      <p:nvPicPr>
                        <p:cNvPr id="0" name="Object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98" y="2628"/>
                          <a:ext cx="913" cy="2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28"/>
            <p:cNvGraphicFramePr>
              <a:graphicFrameLocks noChangeAspect="1"/>
            </p:cNvGraphicFramePr>
            <p:nvPr/>
          </p:nvGraphicFramePr>
          <p:xfrm>
            <a:off x="2864" y="2546"/>
            <a:ext cx="494" cy="1292"/>
          </p:xfrm>
          <a:graphic>
            <a:graphicData uri="http://schemas.openxmlformats.org/presentationml/2006/ole">
              <mc:AlternateContent xmlns:mc="http://schemas.openxmlformats.org/markup-compatibility/2006">
                <mc:Choice xmlns:v="urn:schemas-microsoft-com:vml" Requires="v">
                  <p:oleObj spid="_x0000_s1041" name="Clip" r:id="rId11" imgW="1485360" imgH="4214520" progId="">
                    <p:embed/>
                  </p:oleObj>
                </mc:Choice>
                <mc:Fallback>
                  <p:oleObj name="Clip" r:id="rId11" imgW="1485360" imgH="4214520" progId="">
                    <p:embed/>
                    <p:pic>
                      <p:nvPicPr>
                        <p:cNvPr id="0" name="Object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64" y="2546"/>
                          <a:ext cx="494" cy="12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956445" name="Text Box 29"/>
          <p:cNvSpPr txBox="1">
            <a:spLocks noChangeArrowheads="1"/>
          </p:cNvSpPr>
          <p:nvPr/>
        </p:nvSpPr>
        <p:spPr bwMode="auto">
          <a:xfrm>
            <a:off x="0" y="2125663"/>
            <a:ext cx="719138" cy="366712"/>
          </a:xfrm>
          <a:prstGeom prst="rect">
            <a:avLst/>
          </a:prstGeom>
          <a:noFill/>
          <a:ln w="9525">
            <a:noFill/>
            <a:miter lim="800000"/>
            <a:headEnd/>
            <a:tailEnd/>
          </a:ln>
          <a:effectLst/>
        </p:spPr>
        <p:txBody>
          <a:bodyPr>
            <a:spAutoFit/>
          </a:bodyPr>
          <a:lstStyle/>
          <a:p>
            <a:pPr>
              <a:defRPr/>
            </a:pPr>
            <a:r>
              <a:rPr lang="en-GB" sz="1800" b="1">
                <a:solidFill>
                  <a:schemeClr val="tx1"/>
                </a:solidFill>
                <a:effectLst>
                  <a:outerShdw blurRad="38100" dist="38100" dir="2700000" algn="tl">
                    <a:srgbClr val="C0C0C0"/>
                  </a:outerShdw>
                </a:effectLst>
              </a:rPr>
              <a:t>3.8</a:t>
            </a:r>
            <a:endParaRPr lang="en-GB" sz="1800">
              <a:solidFill>
                <a:schemeClr val="tx1"/>
              </a:solidFill>
            </a:endParaRPr>
          </a:p>
        </p:txBody>
      </p:sp>
      <p:sp>
        <p:nvSpPr>
          <p:cNvPr id="1035" name="Text Box 30"/>
          <p:cNvSpPr txBox="1">
            <a:spLocks noChangeArrowheads="1"/>
          </p:cNvSpPr>
          <p:nvPr/>
        </p:nvSpPr>
        <p:spPr bwMode="auto">
          <a:xfrm>
            <a:off x="684213" y="2060575"/>
            <a:ext cx="2017712" cy="434975"/>
          </a:xfrm>
          <a:prstGeom prst="rect">
            <a:avLst/>
          </a:prstGeom>
          <a:solidFill>
            <a:srgbClr val="000099"/>
          </a:solidFill>
          <a:ln w="38100">
            <a:solidFill>
              <a:srgbClr val="3366CC"/>
            </a:solidFill>
            <a:miter lim="800000"/>
            <a:headEnd/>
            <a:tailEnd/>
          </a:ln>
        </p:spPr>
        <p:txBody>
          <a:bodyPr>
            <a:spAutoFit/>
          </a:bodyPr>
          <a:lstStyle/>
          <a:p>
            <a:pPr>
              <a:spcBef>
                <a:spcPct val="50000"/>
              </a:spcBef>
            </a:pPr>
            <a:r>
              <a:rPr lang="en-GB" sz="2000">
                <a:solidFill>
                  <a:schemeClr val="bg1"/>
                </a:solidFill>
              </a:rPr>
              <a:t>Auditor</a:t>
            </a:r>
          </a:p>
        </p:txBody>
      </p:sp>
      <p:sp>
        <p:nvSpPr>
          <p:cNvPr id="1036" name="Text Box 31"/>
          <p:cNvSpPr txBox="1">
            <a:spLocks noChangeArrowheads="1"/>
          </p:cNvSpPr>
          <p:nvPr/>
        </p:nvSpPr>
        <p:spPr bwMode="auto">
          <a:xfrm>
            <a:off x="4860925" y="2924175"/>
            <a:ext cx="1366838" cy="434975"/>
          </a:xfrm>
          <a:prstGeom prst="rect">
            <a:avLst/>
          </a:prstGeom>
          <a:solidFill>
            <a:srgbClr val="000099"/>
          </a:solidFill>
          <a:ln w="38100">
            <a:solidFill>
              <a:srgbClr val="3366CC"/>
            </a:solidFill>
            <a:miter lim="800000"/>
            <a:headEnd/>
            <a:tailEnd/>
          </a:ln>
        </p:spPr>
        <p:txBody>
          <a:bodyPr>
            <a:spAutoFit/>
          </a:bodyPr>
          <a:lstStyle/>
          <a:p>
            <a:pPr>
              <a:spcBef>
                <a:spcPct val="50000"/>
              </a:spcBef>
            </a:pPr>
            <a:r>
              <a:rPr lang="en-GB" sz="2000">
                <a:solidFill>
                  <a:schemeClr val="bg1"/>
                </a:solidFill>
              </a:rPr>
              <a:t>Auditee</a:t>
            </a:r>
          </a:p>
        </p:txBody>
      </p:sp>
      <p:sp>
        <p:nvSpPr>
          <p:cNvPr id="1037" name="Text Box 32"/>
          <p:cNvSpPr txBox="1">
            <a:spLocks noChangeArrowheads="1"/>
          </p:cNvSpPr>
          <p:nvPr/>
        </p:nvSpPr>
        <p:spPr bwMode="auto">
          <a:xfrm>
            <a:off x="5003800" y="1989138"/>
            <a:ext cx="2017713" cy="434975"/>
          </a:xfrm>
          <a:prstGeom prst="rect">
            <a:avLst/>
          </a:prstGeom>
          <a:solidFill>
            <a:srgbClr val="000099"/>
          </a:solidFill>
          <a:ln w="38100">
            <a:solidFill>
              <a:srgbClr val="3366CC"/>
            </a:solidFill>
            <a:miter lim="800000"/>
            <a:headEnd/>
            <a:tailEnd/>
          </a:ln>
        </p:spPr>
        <p:txBody>
          <a:bodyPr>
            <a:spAutoFit/>
          </a:bodyPr>
          <a:lstStyle/>
          <a:p>
            <a:pPr>
              <a:spcBef>
                <a:spcPct val="50000"/>
              </a:spcBef>
            </a:pPr>
            <a:r>
              <a:rPr lang="en-GB" sz="2000">
                <a:solidFill>
                  <a:schemeClr val="bg1"/>
                </a:solidFill>
              </a:rPr>
              <a:t>Audit Client</a:t>
            </a:r>
          </a:p>
        </p:txBody>
      </p:sp>
      <p:sp>
        <p:nvSpPr>
          <p:cNvPr id="956449" name="Text Box 33"/>
          <p:cNvSpPr txBox="1">
            <a:spLocks noChangeArrowheads="1"/>
          </p:cNvSpPr>
          <p:nvPr/>
        </p:nvSpPr>
        <p:spPr bwMode="auto">
          <a:xfrm>
            <a:off x="4213225" y="2990850"/>
            <a:ext cx="719138" cy="366713"/>
          </a:xfrm>
          <a:prstGeom prst="rect">
            <a:avLst/>
          </a:prstGeom>
          <a:noFill/>
          <a:ln w="9525">
            <a:noFill/>
            <a:miter lim="800000"/>
            <a:headEnd/>
            <a:tailEnd/>
          </a:ln>
          <a:effectLst/>
        </p:spPr>
        <p:txBody>
          <a:bodyPr>
            <a:spAutoFit/>
          </a:bodyPr>
          <a:lstStyle/>
          <a:p>
            <a:pPr>
              <a:defRPr/>
            </a:pPr>
            <a:r>
              <a:rPr lang="en-GB" sz="1800" b="1">
                <a:solidFill>
                  <a:schemeClr val="tx1"/>
                </a:solidFill>
                <a:effectLst>
                  <a:outerShdw blurRad="38100" dist="38100" dir="2700000" algn="tl">
                    <a:srgbClr val="C0C0C0"/>
                  </a:outerShdw>
                </a:effectLst>
                <a:latin typeface="Century Gothic" pitchFamily="34" charset="0"/>
              </a:rPr>
              <a:t>3.7</a:t>
            </a:r>
            <a:endParaRPr lang="en-GB" sz="1800">
              <a:solidFill>
                <a:schemeClr val="tx1"/>
              </a:solidFill>
              <a:latin typeface="Century Gothic" pitchFamily="34" charset="0"/>
            </a:endParaRPr>
          </a:p>
        </p:txBody>
      </p:sp>
      <p:sp>
        <p:nvSpPr>
          <p:cNvPr id="956450" name="Text Box 34"/>
          <p:cNvSpPr txBox="1">
            <a:spLocks noChangeArrowheads="1"/>
          </p:cNvSpPr>
          <p:nvPr/>
        </p:nvSpPr>
        <p:spPr bwMode="auto">
          <a:xfrm>
            <a:off x="4211638" y="2060575"/>
            <a:ext cx="719137" cy="366713"/>
          </a:xfrm>
          <a:prstGeom prst="rect">
            <a:avLst/>
          </a:prstGeom>
          <a:noFill/>
          <a:ln w="9525">
            <a:noFill/>
            <a:miter lim="800000"/>
            <a:headEnd/>
            <a:tailEnd/>
          </a:ln>
          <a:effectLst/>
        </p:spPr>
        <p:txBody>
          <a:bodyPr>
            <a:spAutoFit/>
          </a:bodyPr>
          <a:lstStyle/>
          <a:p>
            <a:pPr>
              <a:defRPr/>
            </a:pPr>
            <a:r>
              <a:rPr lang="en-GB" sz="1800" b="1">
                <a:solidFill>
                  <a:schemeClr val="tx1"/>
                </a:solidFill>
                <a:effectLst>
                  <a:outerShdw blurRad="38100" dist="38100" dir="2700000" algn="tl">
                    <a:srgbClr val="C0C0C0"/>
                  </a:outerShdw>
                </a:effectLst>
                <a:latin typeface="Century Gothic" pitchFamily="34" charset="0"/>
              </a:rPr>
              <a:t>3.6</a:t>
            </a:r>
            <a:endParaRPr lang="en-GB" sz="1800">
              <a:solidFill>
                <a:schemeClr val="tx1"/>
              </a:solidFill>
              <a:latin typeface="Century Gothic" pitchFamily="34" charset="0"/>
            </a:endParaRPr>
          </a:p>
        </p:txBody>
      </p:sp>
      <p:sp>
        <p:nvSpPr>
          <p:cNvPr id="1040" name="Text Box 35"/>
          <p:cNvSpPr txBox="1">
            <a:spLocks noChangeArrowheads="1"/>
          </p:cNvSpPr>
          <p:nvPr/>
        </p:nvSpPr>
        <p:spPr bwMode="auto">
          <a:xfrm>
            <a:off x="4211638" y="3357563"/>
            <a:ext cx="2665412" cy="701675"/>
          </a:xfrm>
          <a:prstGeom prst="rect">
            <a:avLst/>
          </a:prstGeom>
          <a:noFill/>
          <a:ln w="9525">
            <a:noFill/>
            <a:miter lim="800000"/>
            <a:headEnd/>
            <a:tailEnd/>
          </a:ln>
        </p:spPr>
        <p:txBody>
          <a:bodyPr>
            <a:spAutoFit/>
          </a:bodyPr>
          <a:lstStyle/>
          <a:p>
            <a:pPr>
              <a:spcBef>
                <a:spcPct val="50000"/>
              </a:spcBef>
            </a:pPr>
            <a:r>
              <a:rPr lang="en-GB" sz="2000">
                <a:solidFill>
                  <a:schemeClr val="tx1"/>
                </a:solidFill>
              </a:rPr>
              <a:t>organization being audited</a:t>
            </a:r>
          </a:p>
        </p:txBody>
      </p:sp>
      <p:sp>
        <p:nvSpPr>
          <p:cNvPr id="956452" name="Text Box 36"/>
          <p:cNvSpPr txBox="1">
            <a:spLocks noChangeArrowheads="1"/>
          </p:cNvSpPr>
          <p:nvPr/>
        </p:nvSpPr>
        <p:spPr bwMode="auto">
          <a:xfrm>
            <a:off x="3851275" y="2420938"/>
            <a:ext cx="5580063" cy="701675"/>
          </a:xfrm>
          <a:prstGeom prst="rect">
            <a:avLst/>
          </a:prstGeom>
          <a:noFill/>
          <a:ln w="9525">
            <a:noFill/>
            <a:miter lim="800000"/>
            <a:headEnd/>
            <a:tailEnd/>
          </a:ln>
          <a:effectLst/>
        </p:spPr>
        <p:txBody>
          <a:bodyPr>
            <a:spAutoFit/>
          </a:bodyPr>
          <a:lstStyle/>
          <a:p>
            <a:pPr algn="l">
              <a:spcBef>
                <a:spcPct val="50000"/>
              </a:spcBef>
              <a:defRPr/>
            </a:pPr>
            <a:r>
              <a:rPr lang="en-GB" sz="2000">
                <a:solidFill>
                  <a:schemeClr val="tx1"/>
                </a:solidFill>
                <a:effectLst>
                  <a:outerShdw blurRad="38100" dist="38100" dir="2700000" algn="tl">
                    <a:srgbClr val="C0C0C0"/>
                  </a:outerShdw>
                </a:effectLst>
              </a:rPr>
              <a:t>organization or person requesting an audit</a:t>
            </a:r>
          </a:p>
        </p:txBody>
      </p:sp>
      <p:sp>
        <p:nvSpPr>
          <p:cNvPr id="37" name="Slide Number Placeholder 36"/>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30</a:t>
            </a:fld>
            <a:endParaRPr 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2" descr="P1270011"/>
          <p:cNvPicPr>
            <a:picLocks noChangeAspect="1" noChangeArrowheads="1"/>
          </p:cNvPicPr>
          <p:nvPr/>
        </p:nvPicPr>
        <p:blipFill>
          <a:blip r:embed="rId4" cstate="print"/>
          <a:srcRect/>
          <a:stretch>
            <a:fillRect/>
          </a:stretch>
        </p:blipFill>
        <p:spPr bwMode="auto">
          <a:xfrm>
            <a:off x="468313" y="2276475"/>
            <a:ext cx="2879725" cy="2867025"/>
          </a:xfrm>
          <a:prstGeom prst="rect">
            <a:avLst/>
          </a:prstGeom>
          <a:noFill/>
          <a:ln w="9525">
            <a:noFill/>
            <a:miter lim="800000"/>
            <a:headEnd/>
            <a:tailEnd/>
          </a:ln>
        </p:spPr>
      </p:pic>
      <p:sp>
        <p:nvSpPr>
          <p:cNvPr id="2052" name="Rectangle 3"/>
          <p:cNvSpPr>
            <a:spLocks noGrp="1" noChangeArrowheads="1"/>
          </p:cNvSpPr>
          <p:nvPr>
            <p:ph type="title"/>
          </p:nvPr>
        </p:nvSpPr>
        <p:spPr/>
        <p:txBody>
          <a:bodyPr>
            <a:normAutofit fontScale="90000"/>
          </a:bodyPr>
          <a:lstStyle/>
          <a:p>
            <a:pPr algn="l"/>
            <a:r>
              <a:rPr lang="en-GB" dirty="0" smtClean="0">
                <a:solidFill>
                  <a:srgbClr val="0033CC"/>
                </a:solidFill>
              </a:rPr>
              <a:t>Other Key Definitions -Auditing</a:t>
            </a:r>
          </a:p>
        </p:txBody>
      </p:sp>
      <p:sp>
        <p:nvSpPr>
          <p:cNvPr id="2053" name="Text Box 4"/>
          <p:cNvSpPr txBox="1">
            <a:spLocks noChangeArrowheads="1"/>
          </p:cNvSpPr>
          <p:nvPr/>
        </p:nvSpPr>
        <p:spPr bwMode="auto">
          <a:xfrm>
            <a:off x="4354513" y="2420938"/>
            <a:ext cx="4897437" cy="1311275"/>
          </a:xfrm>
          <a:prstGeom prst="rect">
            <a:avLst/>
          </a:prstGeom>
          <a:noFill/>
          <a:ln w="9525">
            <a:noFill/>
            <a:miter lim="800000"/>
            <a:headEnd/>
            <a:tailEnd/>
          </a:ln>
        </p:spPr>
        <p:txBody>
          <a:bodyPr>
            <a:spAutoFit/>
          </a:bodyPr>
          <a:lstStyle/>
          <a:p>
            <a:r>
              <a:rPr lang="en-GB" sz="2000">
                <a:solidFill>
                  <a:schemeClr val="tx1"/>
                </a:solidFill>
              </a:rPr>
              <a:t>one or more auditors (3.8) conducting an audit (3.1), supported if needed by technical experts (3.10)</a:t>
            </a:r>
          </a:p>
        </p:txBody>
      </p:sp>
      <p:sp>
        <p:nvSpPr>
          <p:cNvPr id="960517" name="Text Box 5"/>
          <p:cNvSpPr txBox="1">
            <a:spLocks noChangeArrowheads="1"/>
          </p:cNvSpPr>
          <p:nvPr/>
        </p:nvSpPr>
        <p:spPr bwMode="auto">
          <a:xfrm>
            <a:off x="5003800" y="2060575"/>
            <a:ext cx="719138" cy="366713"/>
          </a:xfrm>
          <a:prstGeom prst="rect">
            <a:avLst/>
          </a:prstGeom>
          <a:noFill/>
          <a:ln w="9525">
            <a:noFill/>
            <a:miter lim="800000"/>
            <a:headEnd/>
            <a:tailEnd/>
          </a:ln>
          <a:effectLst/>
        </p:spPr>
        <p:txBody>
          <a:bodyPr>
            <a:spAutoFit/>
          </a:bodyPr>
          <a:lstStyle/>
          <a:p>
            <a:pPr>
              <a:defRPr/>
            </a:pPr>
            <a:r>
              <a:rPr lang="en-GB" sz="1800" b="1">
                <a:solidFill>
                  <a:schemeClr val="tx1"/>
                </a:solidFill>
                <a:effectLst>
                  <a:outerShdw blurRad="38100" dist="38100" dir="2700000" algn="tl">
                    <a:srgbClr val="C0C0C0"/>
                  </a:outerShdw>
                </a:effectLst>
                <a:latin typeface="Century Gothic" pitchFamily="34" charset="0"/>
              </a:rPr>
              <a:t>3.9</a:t>
            </a:r>
            <a:endParaRPr lang="en-GB" sz="1800">
              <a:solidFill>
                <a:schemeClr val="tx1"/>
              </a:solidFill>
              <a:latin typeface="Century Gothic" pitchFamily="34" charset="0"/>
            </a:endParaRPr>
          </a:p>
        </p:txBody>
      </p:sp>
      <p:sp>
        <p:nvSpPr>
          <p:cNvPr id="2055" name="Text Box 6"/>
          <p:cNvSpPr txBox="1">
            <a:spLocks noChangeArrowheads="1"/>
          </p:cNvSpPr>
          <p:nvPr/>
        </p:nvSpPr>
        <p:spPr bwMode="auto">
          <a:xfrm>
            <a:off x="5795963" y="2060575"/>
            <a:ext cx="2017712" cy="434975"/>
          </a:xfrm>
          <a:prstGeom prst="rect">
            <a:avLst/>
          </a:prstGeom>
          <a:solidFill>
            <a:srgbClr val="000099"/>
          </a:solidFill>
          <a:ln w="38100">
            <a:solidFill>
              <a:srgbClr val="3366CC"/>
            </a:solidFill>
            <a:miter lim="800000"/>
            <a:headEnd/>
            <a:tailEnd/>
          </a:ln>
        </p:spPr>
        <p:txBody>
          <a:bodyPr>
            <a:spAutoFit/>
          </a:bodyPr>
          <a:lstStyle/>
          <a:p>
            <a:pPr>
              <a:spcBef>
                <a:spcPct val="50000"/>
              </a:spcBef>
            </a:pPr>
            <a:r>
              <a:rPr lang="en-GB" sz="2000">
                <a:solidFill>
                  <a:schemeClr val="bg1"/>
                </a:solidFill>
              </a:rPr>
              <a:t>Audit Team</a:t>
            </a:r>
          </a:p>
        </p:txBody>
      </p:sp>
      <p:sp>
        <p:nvSpPr>
          <p:cNvPr id="2056" name="Text Box 7"/>
          <p:cNvSpPr txBox="1">
            <a:spLocks noChangeArrowheads="1"/>
          </p:cNvSpPr>
          <p:nvPr/>
        </p:nvSpPr>
        <p:spPr bwMode="auto">
          <a:xfrm>
            <a:off x="179388" y="5084763"/>
            <a:ext cx="3240087" cy="1311275"/>
          </a:xfrm>
          <a:prstGeom prst="rect">
            <a:avLst/>
          </a:prstGeom>
          <a:noFill/>
          <a:ln w="9525">
            <a:noFill/>
            <a:miter lim="800000"/>
            <a:headEnd/>
            <a:tailEnd/>
          </a:ln>
        </p:spPr>
        <p:txBody>
          <a:bodyPr>
            <a:spAutoFit/>
          </a:bodyPr>
          <a:lstStyle/>
          <a:p>
            <a:r>
              <a:rPr lang="en-GB" sz="2000">
                <a:solidFill>
                  <a:schemeClr val="tx1"/>
                </a:solidFill>
              </a:rPr>
              <a:t>person who provides specific knowledge or expertise to the audit team (3.9)</a:t>
            </a:r>
          </a:p>
        </p:txBody>
      </p:sp>
      <p:sp>
        <p:nvSpPr>
          <p:cNvPr id="960520" name="Text Box 8"/>
          <p:cNvSpPr txBox="1">
            <a:spLocks noChangeArrowheads="1"/>
          </p:cNvSpPr>
          <p:nvPr/>
        </p:nvSpPr>
        <p:spPr bwMode="auto">
          <a:xfrm>
            <a:off x="0" y="1844675"/>
            <a:ext cx="719138" cy="366713"/>
          </a:xfrm>
          <a:prstGeom prst="rect">
            <a:avLst/>
          </a:prstGeom>
          <a:noFill/>
          <a:ln w="9525">
            <a:noFill/>
            <a:miter lim="800000"/>
            <a:headEnd/>
            <a:tailEnd/>
          </a:ln>
          <a:effectLst/>
        </p:spPr>
        <p:txBody>
          <a:bodyPr>
            <a:spAutoFit/>
          </a:bodyPr>
          <a:lstStyle/>
          <a:p>
            <a:pPr>
              <a:defRPr/>
            </a:pPr>
            <a:r>
              <a:rPr lang="en-GB" sz="1800" b="1">
                <a:solidFill>
                  <a:schemeClr val="tx1"/>
                </a:solidFill>
                <a:effectLst>
                  <a:outerShdw blurRad="38100" dist="38100" dir="2700000" algn="tl">
                    <a:srgbClr val="C0C0C0"/>
                  </a:outerShdw>
                </a:effectLst>
                <a:latin typeface="Century Gothic" pitchFamily="34" charset="0"/>
              </a:rPr>
              <a:t>3.10</a:t>
            </a:r>
            <a:endParaRPr lang="en-GB" sz="1800">
              <a:solidFill>
                <a:schemeClr val="tx1"/>
              </a:solidFill>
              <a:latin typeface="Century Gothic" pitchFamily="34" charset="0"/>
            </a:endParaRPr>
          </a:p>
        </p:txBody>
      </p:sp>
      <p:sp>
        <p:nvSpPr>
          <p:cNvPr id="2058" name="Text Box 9"/>
          <p:cNvSpPr txBox="1">
            <a:spLocks noChangeArrowheads="1"/>
          </p:cNvSpPr>
          <p:nvPr/>
        </p:nvSpPr>
        <p:spPr bwMode="auto">
          <a:xfrm>
            <a:off x="684213" y="1844675"/>
            <a:ext cx="2520950" cy="434975"/>
          </a:xfrm>
          <a:prstGeom prst="rect">
            <a:avLst/>
          </a:prstGeom>
          <a:solidFill>
            <a:srgbClr val="000099"/>
          </a:solidFill>
          <a:ln w="38100">
            <a:solidFill>
              <a:srgbClr val="3366CC"/>
            </a:solidFill>
            <a:miter lim="800000"/>
            <a:headEnd/>
            <a:tailEnd/>
          </a:ln>
        </p:spPr>
        <p:txBody>
          <a:bodyPr>
            <a:spAutoFit/>
          </a:bodyPr>
          <a:lstStyle/>
          <a:p>
            <a:pPr>
              <a:spcBef>
                <a:spcPct val="50000"/>
              </a:spcBef>
            </a:pPr>
            <a:r>
              <a:rPr lang="en-GB" sz="2000">
                <a:solidFill>
                  <a:schemeClr val="bg1"/>
                </a:solidFill>
              </a:rPr>
              <a:t>Technical expert</a:t>
            </a:r>
          </a:p>
        </p:txBody>
      </p:sp>
      <p:graphicFrame>
        <p:nvGraphicFramePr>
          <p:cNvPr id="2050" name="Object 10"/>
          <p:cNvGraphicFramePr>
            <a:graphicFrameLocks noGrp="1"/>
          </p:cNvGraphicFramePr>
          <p:nvPr>
            <p:ph idx="1"/>
          </p:nvPr>
        </p:nvGraphicFramePr>
        <p:xfrm>
          <a:off x="4787900" y="3573463"/>
          <a:ext cx="3657600" cy="3089275"/>
        </p:xfrm>
        <a:graphic>
          <a:graphicData uri="http://schemas.openxmlformats.org/presentationml/2006/ole">
            <mc:AlternateContent xmlns:mc="http://schemas.openxmlformats.org/markup-compatibility/2006">
              <mc:Choice xmlns:v="urn:schemas-microsoft-com:vml" Requires="v">
                <p:oleObj spid="_x0000_s2053" name="ClipArt" r:id="rId5" imgW="3657600" imgH="3089160" progId="">
                  <p:embed/>
                </p:oleObj>
              </mc:Choice>
              <mc:Fallback>
                <p:oleObj name="ClipArt" r:id="rId5" imgW="3657600" imgH="3089160" progId="">
                  <p:embed/>
                  <p:pic>
                    <p:nvPicPr>
                      <p:cNvPr id="0" name="Object 10"/>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7900" y="3573463"/>
                        <a:ext cx="3657600" cy="308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Slide Number Placeholder 10"/>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31</a:t>
            </a:fld>
            <a:endParaRPr lang="en-US"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algn="l"/>
            <a:r>
              <a:rPr lang="en-US" sz="4000" b="1" dirty="0" smtClean="0">
                <a:solidFill>
                  <a:srgbClr val="0033CC"/>
                </a:solidFill>
              </a:rPr>
              <a:t>The 3 Dimensions of Auditing</a:t>
            </a:r>
          </a:p>
        </p:txBody>
      </p:sp>
      <p:graphicFrame>
        <p:nvGraphicFramePr>
          <p:cNvPr id="972803" name="Group 3"/>
          <p:cNvGraphicFramePr>
            <a:graphicFrameLocks noGrp="1"/>
          </p:cNvGraphicFramePr>
          <p:nvPr>
            <p:ph idx="1"/>
          </p:nvPr>
        </p:nvGraphicFramePr>
        <p:xfrm>
          <a:off x="468313" y="1341438"/>
          <a:ext cx="8001000" cy="3172776"/>
        </p:xfrm>
        <a:graphic>
          <a:graphicData uri="http://schemas.openxmlformats.org/drawingml/2006/table">
            <a:tbl>
              <a:tblPr/>
              <a:tblGrid>
                <a:gridCol w="2519362"/>
                <a:gridCol w="5481638"/>
              </a:tblGrid>
              <a:tr h="576263">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400" b="1" i="0" u="none" strike="noStrike" cap="none" normalizeH="0" baseline="0" dirty="0" smtClean="0">
                          <a:ln>
                            <a:noFill/>
                          </a:ln>
                          <a:solidFill>
                            <a:srgbClr val="0033CC"/>
                          </a:solidFill>
                          <a:effectLst/>
                          <a:latin typeface="+mn-lt"/>
                          <a:cs typeface="Arial" charset="0"/>
                        </a:rPr>
                        <a:t>Intent</a:t>
                      </a:r>
                      <a:r>
                        <a:rPr kumimoji="0" lang="en-GB" sz="2400" b="1" i="0" u="none" strike="noStrike" cap="none" normalizeH="0" baseline="0" dirty="0" smtClean="0">
                          <a:ln>
                            <a:noFill/>
                          </a:ln>
                          <a:solidFill>
                            <a:schemeClr val="tx1"/>
                          </a:solidFill>
                          <a:effectLst/>
                          <a:latin typeface="+mn-lt"/>
                          <a:cs typeface="Arial" charset="0"/>
                        </a:rPr>
                        <a:t> </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US" sz="2400" b="0" i="0" u="none" strike="noStrike" cap="none" normalizeH="0" baseline="0" dirty="0" smtClean="0">
                          <a:ln>
                            <a:noFill/>
                          </a:ln>
                          <a:solidFill>
                            <a:schemeClr val="tx1"/>
                          </a:solidFill>
                          <a:effectLst/>
                          <a:latin typeface="+mn-lt"/>
                          <a:cs typeface="Arial" charset="0"/>
                        </a:rPr>
                        <a:t>How does the organization intend to implement the QMS and how is this intent documented?</a:t>
                      </a:r>
                      <a:endParaRPr kumimoji="0" lang="en-GB" sz="2400" b="0" i="0" u="none" strike="noStrike" cap="none" normalizeH="0" baseline="0" dirty="0" smtClean="0">
                        <a:ln>
                          <a:noFill/>
                        </a:ln>
                        <a:solidFill>
                          <a:schemeClr val="tx1"/>
                        </a:solidFill>
                        <a:effectLst/>
                        <a:latin typeface="+mn-lt"/>
                        <a:cs typeface="Arial" charset="0"/>
                      </a:endParaRP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3413">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400" b="1" i="0" u="none" strike="noStrike" cap="none" normalizeH="0" baseline="0" smtClean="0">
                          <a:ln>
                            <a:noFill/>
                          </a:ln>
                          <a:solidFill>
                            <a:srgbClr val="0033CC"/>
                          </a:solidFill>
                          <a:effectLst/>
                          <a:latin typeface="+mn-lt"/>
                          <a:cs typeface="Arial" charset="0"/>
                        </a:rPr>
                        <a:t>Implementation</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400" b="0" i="0" u="none" strike="noStrike" cap="none" normalizeH="0" baseline="0" dirty="0" smtClean="0">
                          <a:ln>
                            <a:noFill/>
                          </a:ln>
                          <a:solidFill>
                            <a:schemeClr val="tx1"/>
                          </a:solidFill>
                          <a:effectLst/>
                          <a:latin typeface="+mn-lt"/>
                          <a:cs typeface="Arial" charset="0"/>
                        </a:rPr>
                        <a:t>Does the implementation of the QMS reflect the intent reflected in the design</a:t>
                      </a: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400" b="1" i="0" u="none" strike="noStrike" cap="none" normalizeH="0" baseline="0" smtClean="0">
                          <a:ln>
                            <a:noFill/>
                          </a:ln>
                          <a:solidFill>
                            <a:srgbClr val="0033CC"/>
                          </a:solidFill>
                          <a:effectLst/>
                          <a:latin typeface="+mn-lt"/>
                          <a:cs typeface="Arial" charset="0"/>
                        </a:rPr>
                        <a:t>Effectiveness</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US" sz="2400" b="0" i="0" u="none" strike="noStrike" cap="none" normalizeH="0" baseline="0" dirty="0" smtClean="0">
                          <a:ln>
                            <a:noFill/>
                          </a:ln>
                          <a:solidFill>
                            <a:schemeClr val="tx1"/>
                          </a:solidFill>
                          <a:effectLst/>
                          <a:latin typeface="+mn-lt"/>
                          <a:cs typeface="Times New Roman" pitchFamily="18" charset="0"/>
                        </a:rPr>
                        <a:t>Is the system operating in an effective manner (i.e., does it meet the parameters established by the intent)</a:t>
                      </a:r>
                      <a:endParaRPr kumimoji="0" lang="en-GB" sz="2400" b="0" i="0" u="none" strike="noStrike" cap="none" normalizeH="0" baseline="0" dirty="0" smtClean="0">
                        <a:ln>
                          <a:noFill/>
                        </a:ln>
                        <a:solidFill>
                          <a:schemeClr val="tx1"/>
                        </a:solidFill>
                        <a:effectLst/>
                        <a:latin typeface="+mn-lt"/>
                        <a:cs typeface="Times New Roman" pitchFamily="18" charset="0"/>
                      </a:endParaRP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pPr algn="l"/>
            <a:r>
              <a:rPr lang="en-US" sz="4000" b="1" dirty="0" smtClean="0">
                <a:solidFill>
                  <a:srgbClr val="0033CC"/>
                </a:solidFill>
              </a:rPr>
              <a:t>Principles of Auditing </a:t>
            </a:r>
          </a:p>
        </p:txBody>
      </p:sp>
      <p:graphicFrame>
        <p:nvGraphicFramePr>
          <p:cNvPr id="970755" name="Group 3"/>
          <p:cNvGraphicFramePr>
            <a:graphicFrameLocks noGrp="1"/>
          </p:cNvGraphicFramePr>
          <p:nvPr>
            <p:ph idx="1"/>
          </p:nvPr>
        </p:nvGraphicFramePr>
        <p:xfrm>
          <a:off x="539750" y="1425575"/>
          <a:ext cx="8001000" cy="4491037"/>
        </p:xfrm>
        <a:graphic>
          <a:graphicData uri="http://schemas.openxmlformats.org/drawingml/2006/table">
            <a:tbl>
              <a:tblPr/>
              <a:tblGrid>
                <a:gridCol w="2160588"/>
                <a:gridCol w="5840412"/>
              </a:tblGrid>
              <a:tr h="419100">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1" i="0" u="none" strike="noStrike" cap="none" normalizeH="0" baseline="0" dirty="0" smtClean="0">
                          <a:ln>
                            <a:noFill/>
                          </a:ln>
                          <a:solidFill>
                            <a:schemeClr val="tx1"/>
                          </a:solidFill>
                          <a:effectLst/>
                          <a:latin typeface="+mn-lt"/>
                          <a:cs typeface="Arial" charset="0"/>
                        </a:rPr>
                        <a:t>Ethical conduct</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US" sz="2000" b="0" i="0" u="none" strike="noStrike" cap="none" normalizeH="0" baseline="0" smtClean="0">
                          <a:ln>
                            <a:noFill/>
                          </a:ln>
                          <a:solidFill>
                            <a:schemeClr val="tx1"/>
                          </a:solidFill>
                          <a:effectLst/>
                          <a:latin typeface="+mn-lt"/>
                          <a:cs typeface="Arial" charset="0"/>
                        </a:rPr>
                        <a:t>Trust, integrity, confidentiality, discretion</a:t>
                      </a:r>
                      <a:endParaRPr kumimoji="0" lang="en-GB" sz="2000" b="0" i="1" u="none" strike="noStrike" cap="none" normalizeH="0" baseline="0" smtClean="0">
                        <a:ln>
                          <a:noFill/>
                        </a:ln>
                        <a:solidFill>
                          <a:schemeClr val="tx1"/>
                        </a:solidFill>
                        <a:effectLst/>
                        <a:latin typeface="+mn-lt"/>
                        <a:cs typeface="Arial" charset="0"/>
                      </a:endParaRP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3413">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1" i="0" u="none" strike="noStrike" cap="none" normalizeH="0" baseline="0" dirty="0" smtClean="0">
                          <a:ln>
                            <a:noFill/>
                          </a:ln>
                          <a:solidFill>
                            <a:schemeClr val="tx1"/>
                          </a:solidFill>
                          <a:effectLst/>
                          <a:latin typeface="+mn-lt"/>
                          <a:cs typeface="Arial" charset="0"/>
                        </a:rPr>
                        <a:t>Fair presentation</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0" i="0" u="none" strike="noStrike" cap="none" normalizeH="0" baseline="0" smtClean="0">
                          <a:ln>
                            <a:noFill/>
                          </a:ln>
                          <a:solidFill>
                            <a:schemeClr val="tx1"/>
                          </a:solidFill>
                          <a:effectLst/>
                          <a:latin typeface="+mn-lt"/>
                          <a:cs typeface="Arial" charset="0"/>
                        </a:rPr>
                        <a:t>Audit findings and conclusions are accurate and truthful</a:t>
                      </a:r>
                      <a:endParaRPr kumimoji="0" lang="en-GB" sz="2000" b="0" i="1" u="none" strike="noStrike" cap="none" normalizeH="0" baseline="0" smtClean="0">
                        <a:ln>
                          <a:noFill/>
                        </a:ln>
                        <a:solidFill>
                          <a:schemeClr val="tx1"/>
                        </a:solidFill>
                        <a:effectLst/>
                        <a:latin typeface="+mn-lt"/>
                        <a:cs typeface="Arial" charset="0"/>
                      </a:endParaRP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3763">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1" i="0" u="none" strike="noStrike" cap="none" normalizeH="0" baseline="0" dirty="0" smtClean="0">
                          <a:ln>
                            <a:noFill/>
                          </a:ln>
                          <a:solidFill>
                            <a:schemeClr val="tx1"/>
                          </a:solidFill>
                          <a:effectLst/>
                          <a:latin typeface="+mn-lt"/>
                          <a:cs typeface="Arial" charset="0"/>
                        </a:rPr>
                        <a:t>Due professional care</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0" i="0" u="none" strike="noStrike" cap="none" normalizeH="0" baseline="0" dirty="0" smtClean="0">
                          <a:ln>
                            <a:noFill/>
                          </a:ln>
                          <a:solidFill>
                            <a:schemeClr val="tx1"/>
                          </a:solidFill>
                          <a:effectLst/>
                          <a:latin typeface="+mn-lt"/>
                          <a:cs typeface="Arial" charset="0"/>
                        </a:rPr>
                        <a:t>Exercise care according to the confidence placed in them by clients</a:t>
                      </a:r>
                      <a:endParaRPr kumimoji="0" lang="en-GB" sz="2000" b="0" i="1" u="none" strike="noStrike" cap="none" normalizeH="0" baseline="0" dirty="0" smtClean="0">
                        <a:ln>
                          <a:noFill/>
                        </a:ln>
                        <a:solidFill>
                          <a:schemeClr val="tx1"/>
                        </a:solidFill>
                        <a:effectLst/>
                        <a:latin typeface="+mn-lt"/>
                        <a:cs typeface="Arial" charset="0"/>
                      </a:endParaRP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1" i="0" u="none" strike="noStrike" cap="none" normalizeH="0" baseline="0" smtClean="0">
                          <a:ln>
                            <a:noFill/>
                          </a:ln>
                          <a:solidFill>
                            <a:schemeClr val="tx1"/>
                          </a:solidFill>
                          <a:effectLst/>
                          <a:latin typeface="+mn-lt"/>
                          <a:cs typeface="Arial" charset="0"/>
                        </a:rPr>
                        <a:t>independence</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CC"/>
                        </a:buClr>
                        <a:buSzTx/>
                        <a:buFont typeface="Wingdings" pitchFamily="2" charset="2"/>
                        <a:buNone/>
                        <a:tabLst/>
                      </a:pPr>
                      <a:r>
                        <a:rPr kumimoji="0" lang="en-GB" sz="2000" b="0" i="0" u="none" strike="noStrike" cap="none" normalizeH="0" baseline="0" dirty="0" smtClean="0">
                          <a:ln>
                            <a:noFill/>
                          </a:ln>
                          <a:solidFill>
                            <a:schemeClr val="tx1"/>
                          </a:solidFill>
                          <a:effectLst/>
                          <a:latin typeface="+mn-lt"/>
                          <a:cs typeface="Arial" charset="0"/>
                        </a:rPr>
                        <a:t>Auditors are independent of the activities being audited and are free from bias or conflict of interest</a:t>
                      </a:r>
                    </a:p>
                    <a:p>
                      <a:pPr marL="0" marR="0" lvl="0" indent="0" algn="l" defTabSz="914400" rtl="0" eaLnBrk="1" fontAlgn="base" latinLnBrk="0" hangingPunct="1">
                        <a:lnSpc>
                          <a:spcPct val="100000"/>
                        </a:lnSpc>
                        <a:spcBef>
                          <a:spcPct val="20000"/>
                        </a:spcBef>
                        <a:spcAft>
                          <a:spcPct val="0"/>
                        </a:spcAft>
                        <a:buClr>
                          <a:srgbClr val="3333CC"/>
                        </a:buClr>
                        <a:buSzTx/>
                        <a:buFont typeface="Wingdings" pitchFamily="2" charset="2"/>
                        <a:buNone/>
                        <a:tabLst/>
                      </a:pPr>
                      <a:r>
                        <a:rPr kumimoji="0" lang="en-GB" sz="2000" b="0" i="0" u="none" strike="noStrike" cap="none" normalizeH="0" baseline="0" dirty="0" smtClean="0">
                          <a:ln>
                            <a:noFill/>
                          </a:ln>
                          <a:solidFill>
                            <a:schemeClr val="tx1"/>
                          </a:solidFill>
                          <a:effectLst/>
                          <a:latin typeface="+mn-lt"/>
                          <a:cs typeface="Arial" charset="0"/>
                        </a:rPr>
                        <a:t>Conclusions will be objective and based only on audit evidence</a:t>
                      </a:r>
                      <a:endParaRPr kumimoji="0" lang="en-GB" sz="2000" b="0" i="1" u="none" strike="noStrike" cap="none" normalizeH="0" baseline="0" dirty="0" smtClean="0">
                        <a:ln>
                          <a:noFill/>
                        </a:ln>
                        <a:solidFill>
                          <a:schemeClr val="tx1"/>
                        </a:solidFill>
                        <a:effectLst/>
                        <a:latin typeface="+mn-lt"/>
                        <a:cs typeface="Arial" charset="0"/>
                      </a:endParaRP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3950">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1" i="0" u="none" strike="noStrike" cap="none" normalizeH="0" baseline="0" smtClean="0">
                          <a:ln>
                            <a:noFill/>
                          </a:ln>
                          <a:solidFill>
                            <a:schemeClr val="tx1"/>
                          </a:solidFill>
                          <a:effectLst/>
                          <a:latin typeface="+mn-lt"/>
                          <a:cs typeface="Arial" charset="0"/>
                        </a:rPr>
                        <a:t>Evidence based approach</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CC"/>
                        </a:buClr>
                        <a:buSzTx/>
                        <a:buFont typeface="Wingdings" pitchFamily="2" charset="2"/>
                        <a:buNone/>
                        <a:tabLst/>
                      </a:pPr>
                      <a:r>
                        <a:rPr kumimoji="0" lang="en-GB" sz="2000" b="0" i="0" u="none" strike="noStrike" cap="none" normalizeH="0" baseline="0" dirty="0" smtClean="0">
                          <a:ln>
                            <a:noFill/>
                          </a:ln>
                          <a:solidFill>
                            <a:schemeClr val="tx1"/>
                          </a:solidFill>
                          <a:effectLst/>
                          <a:latin typeface="+mn-lt"/>
                          <a:cs typeface="Arial" charset="0"/>
                        </a:rPr>
                        <a:t>Audit evidence is based on samples of information</a:t>
                      </a:r>
                    </a:p>
                    <a:p>
                      <a:pPr marL="0" marR="0" lvl="0" indent="0" algn="l" defTabSz="914400" rtl="0" eaLnBrk="1" fontAlgn="base" latinLnBrk="0" hangingPunct="1">
                        <a:lnSpc>
                          <a:spcPct val="100000"/>
                        </a:lnSpc>
                        <a:spcBef>
                          <a:spcPct val="20000"/>
                        </a:spcBef>
                        <a:spcAft>
                          <a:spcPct val="0"/>
                        </a:spcAft>
                        <a:buClr>
                          <a:srgbClr val="3333CC"/>
                        </a:buClr>
                        <a:buSzTx/>
                        <a:buFont typeface="Wingdings" pitchFamily="2" charset="2"/>
                        <a:buNone/>
                        <a:tabLst/>
                      </a:pPr>
                      <a:r>
                        <a:rPr kumimoji="0" lang="en-GB" sz="2000" b="0" i="0" u="none" strike="noStrike" cap="none" normalizeH="0" baseline="0" dirty="0" smtClean="0">
                          <a:ln>
                            <a:noFill/>
                          </a:ln>
                          <a:solidFill>
                            <a:schemeClr val="tx1"/>
                          </a:solidFill>
                          <a:effectLst/>
                          <a:latin typeface="+mn-lt"/>
                          <a:cs typeface="Arial" charset="0"/>
                        </a:rPr>
                        <a:t>Conclusions are verifiable</a:t>
                      </a: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47800" y="304801"/>
            <a:ext cx="6324600" cy="1143000"/>
          </a:xfrm>
        </p:spPr>
        <p:txBody>
          <a:bodyPr>
            <a:normAutofit/>
          </a:bodyPr>
          <a:lstStyle/>
          <a:p>
            <a:pPr algn="l"/>
            <a:r>
              <a:rPr lang="en-GB" dirty="0" smtClean="0">
                <a:solidFill>
                  <a:srgbClr val="0033CC"/>
                </a:solidFill>
              </a:rPr>
              <a:t>Lead Auditor</a:t>
            </a:r>
            <a:endParaRPr lang="en-US" dirty="0" smtClean="0">
              <a:solidFill>
                <a:srgbClr val="0033CC"/>
              </a:solidFill>
            </a:endParaRPr>
          </a:p>
        </p:txBody>
      </p:sp>
      <p:sp>
        <p:nvSpPr>
          <p:cNvPr id="3" name="Content Placeholder 2"/>
          <p:cNvSpPr>
            <a:spLocks noGrp="1"/>
          </p:cNvSpPr>
          <p:nvPr>
            <p:ph idx="1"/>
          </p:nvPr>
        </p:nvSpPr>
        <p:spPr/>
        <p:txBody>
          <a:bodyPr/>
          <a:lstStyle/>
          <a:p>
            <a:pPr indent="-190500" eaLnBrk="1" hangingPunct="1">
              <a:lnSpc>
                <a:spcPct val="90000"/>
              </a:lnSpc>
              <a:buClr>
                <a:srgbClr val="3333CC"/>
              </a:buClr>
              <a:defRPr/>
            </a:pPr>
            <a:r>
              <a:rPr lang="en-US" sz="2400" dirty="0" smtClean="0">
                <a:cs typeface="Times New Roman" pitchFamily="18" charset="0"/>
              </a:rPr>
              <a:t>responsible for all phases of the audit</a:t>
            </a:r>
          </a:p>
          <a:p>
            <a:pPr indent="-190500" eaLnBrk="1" hangingPunct="1">
              <a:lnSpc>
                <a:spcPct val="90000"/>
              </a:lnSpc>
              <a:buClr>
                <a:srgbClr val="3333CC"/>
              </a:buClr>
              <a:defRPr/>
            </a:pPr>
            <a:r>
              <a:rPr lang="en-US" sz="2400" dirty="0" smtClean="0">
                <a:cs typeface="Times New Roman" pitchFamily="18" charset="0"/>
              </a:rPr>
              <a:t>have management capabilities &amp; experience</a:t>
            </a:r>
          </a:p>
          <a:p>
            <a:pPr indent="-190500" eaLnBrk="1" hangingPunct="1">
              <a:lnSpc>
                <a:spcPct val="90000"/>
              </a:lnSpc>
              <a:buClr>
                <a:srgbClr val="3333CC"/>
              </a:buClr>
              <a:defRPr/>
            </a:pPr>
            <a:r>
              <a:rPr lang="en-US" sz="2400" dirty="0" smtClean="0">
                <a:cs typeface="Times New Roman" pitchFamily="18" charset="0"/>
              </a:rPr>
              <a:t>have authority to make final decisions regarding the conduct of the audit and audit observations</a:t>
            </a:r>
          </a:p>
          <a:p>
            <a:pPr indent="-190500" eaLnBrk="1" hangingPunct="1">
              <a:lnSpc>
                <a:spcPct val="90000"/>
              </a:lnSpc>
              <a:buClr>
                <a:srgbClr val="3333CC"/>
              </a:buClr>
              <a:defRPr/>
            </a:pPr>
            <a:r>
              <a:rPr lang="en-US" sz="2400" dirty="0" smtClean="0">
                <a:cs typeface="Times New Roman" pitchFamily="18" charset="0"/>
              </a:rPr>
              <a:t>co-ordinate the audit team and be able to represent the team &amp; control the discussions</a:t>
            </a:r>
          </a:p>
          <a:p>
            <a:pPr indent="-190500" eaLnBrk="1" hangingPunct="1">
              <a:lnSpc>
                <a:spcPct val="90000"/>
              </a:lnSpc>
              <a:buClr>
                <a:srgbClr val="3333CC"/>
              </a:buClr>
              <a:defRPr/>
            </a:pPr>
            <a:r>
              <a:rPr lang="en-US" sz="2400" dirty="0" smtClean="0">
                <a:cs typeface="Times New Roman" pitchFamily="18" charset="0"/>
              </a:rPr>
              <a:t>be able to resolve conflicts within the audit team</a:t>
            </a:r>
            <a:endParaRPr lang="en-US" sz="2400" dirty="0" smtClean="0"/>
          </a:p>
          <a:p>
            <a:pPr>
              <a:defRPr/>
            </a:pPr>
            <a:endParaRPr lang="en-US"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447800" y="304801"/>
            <a:ext cx="6324600" cy="1143000"/>
          </a:xfrm>
        </p:spPr>
        <p:txBody>
          <a:bodyPr>
            <a:normAutofit/>
          </a:bodyPr>
          <a:lstStyle/>
          <a:p>
            <a:pPr algn="l"/>
            <a:r>
              <a:rPr lang="en-GB" dirty="0" smtClean="0">
                <a:solidFill>
                  <a:srgbClr val="0033CC"/>
                </a:solidFill>
              </a:rPr>
              <a:t>Auditors</a:t>
            </a:r>
            <a:endParaRPr lang="en-US" dirty="0" smtClean="0">
              <a:solidFill>
                <a:srgbClr val="0033CC"/>
              </a:solidFill>
            </a:endParaRPr>
          </a:p>
        </p:txBody>
      </p:sp>
      <p:sp>
        <p:nvSpPr>
          <p:cNvPr id="17411" name="Rectangle 3"/>
          <p:cNvSpPr>
            <a:spLocks noGrp="1" noChangeArrowheads="1"/>
          </p:cNvSpPr>
          <p:nvPr>
            <p:ph type="body" idx="1"/>
          </p:nvPr>
        </p:nvSpPr>
        <p:spPr>
          <a:xfrm>
            <a:off x="539750" y="1484313"/>
            <a:ext cx="8318500" cy="4968875"/>
          </a:xfrm>
        </p:spPr>
        <p:txBody>
          <a:bodyPr/>
          <a:lstStyle/>
          <a:p>
            <a:pPr algn="just" eaLnBrk="1" hangingPunct="1">
              <a:lnSpc>
                <a:spcPct val="90000"/>
              </a:lnSpc>
              <a:buFont typeface="Wingdings" pitchFamily="2" charset="2"/>
              <a:buNone/>
            </a:pPr>
            <a:r>
              <a:rPr lang="en-US" sz="2400" dirty="0" smtClean="0"/>
              <a:t>They have a responsibility to:</a:t>
            </a:r>
            <a:endParaRPr lang="en-US" sz="2400" dirty="0" smtClean="0">
              <a:solidFill>
                <a:srgbClr val="3333CC"/>
              </a:solidFill>
            </a:endParaRPr>
          </a:p>
          <a:p>
            <a:pPr algn="just" eaLnBrk="1" hangingPunct="1">
              <a:lnSpc>
                <a:spcPct val="90000"/>
              </a:lnSpc>
              <a:buClr>
                <a:srgbClr val="3333CC"/>
              </a:buClr>
            </a:pPr>
            <a:r>
              <a:rPr lang="en-US" sz="2400" dirty="0" smtClean="0"/>
              <a:t>Adhere to procedures and </a:t>
            </a:r>
            <a:r>
              <a:rPr lang="en-US" sz="2400" dirty="0" smtClean="0">
                <a:cs typeface="Times New Roman" pitchFamily="18" charset="0"/>
              </a:rPr>
              <a:t>plan the audit</a:t>
            </a:r>
          </a:p>
          <a:p>
            <a:pPr algn="just" eaLnBrk="1" hangingPunct="1">
              <a:lnSpc>
                <a:spcPct val="90000"/>
              </a:lnSpc>
              <a:buClr>
                <a:srgbClr val="3333CC"/>
              </a:buClr>
            </a:pPr>
            <a:r>
              <a:rPr lang="en-US" sz="2400" dirty="0" smtClean="0"/>
              <a:t>Collect and analyze relevant and sufficient evidence to permit drawing of conclusions</a:t>
            </a:r>
          </a:p>
          <a:p>
            <a:pPr algn="just" eaLnBrk="1" hangingPunct="1">
              <a:lnSpc>
                <a:spcPct val="90000"/>
              </a:lnSpc>
              <a:buClr>
                <a:srgbClr val="3333CC"/>
              </a:buClr>
            </a:pPr>
            <a:r>
              <a:rPr lang="en-US" sz="2400" dirty="0" smtClean="0">
                <a:cs typeface="Times New Roman" pitchFamily="18" charset="0"/>
              </a:rPr>
              <a:t>have accurate knowledge of and be able to interpret and apply the underlying standards correctly </a:t>
            </a:r>
            <a:r>
              <a:rPr lang="en-US" sz="2400" dirty="0" smtClean="0">
                <a:solidFill>
                  <a:srgbClr val="3366CC"/>
                </a:solidFill>
                <a:cs typeface="Times New Roman" pitchFamily="18" charset="0"/>
              </a:rPr>
              <a:t>(e.g. clause 7.1 on product realization)</a:t>
            </a:r>
          </a:p>
          <a:p>
            <a:pPr algn="just" eaLnBrk="1" hangingPunct="1">
              <a:lnSpc>
                <a:spcPct val="90000"/>
              </a:lnSpc>
              <a:buClr>
                <a:srgbClr val="3333CC"/>
              </a:buClr>
            </a:pPr>
            <a:r>
              <a:rPr lang="en-US" sz="2400" dirty="0" smtClean="0"/>
              <a:t>Remain within the scope &amp; report stumbling blocks</a:t>
            </a:r>
          </a:p>
          <a:p>
            <a:pPr eaLnBrk="1" hangingPunct="1">
              <a:lnSpc>
                <a:spcPct val="90000"/>
              </a:lnSpc>
              <a:buClr>
                <a:srgbClr val="3333CC"/>
              </a:buClr>
            </a:pPr>
            <a:r>
              <a:rPr lang="en-US" sz="2400" dirty="0" smtClean="0">
                <a:cs typeface="Times New Roman" pitchFamily="18" charset="0"/>
              </a:rPr>
              <a:t>Make appropriate recommendations</a:t>
            </a:r>
            <a:r>
              <a:rPr lang="en-US" sz="2400" dirty="0" smtClean="0"/>
              <a:t> </a:t>
            </a:r>
          </a:p>
          <a:p>
            <a:pPr algn="just" eaLnBrk="1" hangingPunct="1">
              <a:buClr>
                <a:srgbClr val="3333CC"/>
              </a:buClr>
            </a:pPr>
            <a:r>
              <a:rPr lang="en-US" sz="2400" dirty="0" smtClean="0"/>
              <a:t>Be able to answer questions satisfactorily</a:t>
            </a:r>
          </a:p>
          <a:p>
            <a:pPr algn="just" eaLnBrk="1" hangingPunct="1">
              <a:lnSpc>
                <a:spcPct val="90000"/>
              </a:lnSpc>
              <a:buClr>
                <a:srgbClr val="3333CC"/>
              </a:buClr>
              <a:buFont typeface="Wingdings" pitchFamily="2" charset="2"/>
              <a:buNone/>
            </a:pPr>
            <a:endParaRPr lang="en-US" sz="2600" dirty="0" smtClean="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447800" y="304801"/>
            <a:ext cx="6324600" cy="1143000"/>
          </a:xfrm>
        </p:spPr>
        <p:txBody>
          <a:bodyPr>
            <a:normAutofit/>
          </a:bodyPr>
          <a:lstStyle/>
          <a:p>
            <a:pPr algn="l"/>
            <a:r>
              <a:rPr lang="en-US" dirty="0" smtClean="0">
                <a:solidFill>
                  <a:srgbClr val="0033CC"/>
                </a:solidFill>
              </a:rPr>
              <a:t>Audit Scheduling</a:t>
            </a:r>
            <a:endParaRPr lang="en-GB" dirty="0" smtClean="0">
              <a:solidFill>
                <a:srgbClr val="0033CC"/>
              </a:solidFill>
            </a:endParaRPr>
          </a:p>
        </p:txBody>
      </p:sp>
      <p:sp>
        <p:nvSpPr>
          <p:cNvPr id="19459" name="Rectangle 3"/>
          <p:cNvSpPr>
            <a:spLocks noGrp="1" noChangeArrowheads="1"/>
          </p:cNvSpPr>
          <p:nvPr>
            <p:ph type="body" idx="1"/>
          </p:nvPr>
        </p:nvSpPr>
        <p:spPr>
          <a:xfrm>
            <a:off x="539750" y="1447800"/>
            <a:ext cx="8604250" cy="4981575"/>
          </a:xfrm>
        </p:spPr>
        <p:txBody>
          <a:bodyPr/>
          <a:lstStyle/>
          <a:p>
            <a:pPr algn="just" eaLnBrk="1" hangingPunct="1">
              <a:lnSpc>
                <a:spcPct val="90000"/>
              </a:lnSpc>
              <a:buFont typeface="Wingdings" pitchFamily="2" charset="2"/>
              <a:buNone/>
            </a:pPr>
            <a:r>
              <a:rPr lang="en-US" sz="2400" dirty="0" smtClean="0"/>
              <a:t>The MR plans the audits</a:t>
            </a:r>
          </a:p>
          <a:p>
            <a:pPr algn="just" eaLnBrk="1" hangingPunct="1">
              <a:lnSpc>
                <a:spcPct val="90000"/>
              </a:lnSpc>
              <a:buFont typeface="Wingdings" pitchFamily="2" charset="2"/>
              <a:buNone/>
            </a:pPr>
            <a:endParaRPr lang="en-US" sz="2400" dirty="0" smtClean="0"/>
          </a:p>
          <a:p>
            <a:pPr algn="just" eaLnBrk="1" hangingPunct="1">
              <a:lnSpc>
                <a:spcPct val="90000"/>
              </a:lnSpc>
            </a:pPr>
            <a:r>
              <a:rPr lang="en-US" sz="2400" dirty="0" smtClean="0"/>
              <a:t>The schedule must be comprehensive to ensure that each activity is examined at least once in a year.(freq dependent on </a:t>
            </a:r>
            <a:r>
              <a:rPr lang="en-US" sz="2100" dirty="0" smtClean="0"/>
              <a:t>Status of activity &amp; importance of activity)</a:t>
            </a:r>
            <a:endParaRPr lang="en-US" sz="2400" dirty="0" smtClean="0"/>
          </a:p>
          <a:p>
            <a:pPr algn="just" eaLnBrk="1" hangingPunct="1">
              <a:lnSpc>
                <a:spcPct val="90000"/>
              </a:lnSpc>
              <a:buClr>
                <a:srgbClr val="3333CC"/>
              </a:buClr>
              <a:buFont typeface="Wingdings" pitchFamily="2" charset="2"/>
              <a:buNone/>
            </a:pPr>
            <a:endParaRPr lang="en-US" sz="2400" dirty="0" smtClean="0"/>
          </a:p>
          <a:p>
            <a:pPr algn="just" eaLnBrk="1" hangingPunct="1">
              <a:lnSpc>
                <a:spcPct val="90000"/>
              </a:lnSpc>
              <a:buClr>
                <a:srgbClr val="3333CC"/>
              </a:buClr>
            </a:pPr>
            <a:r>
              <a:rPr lang="en-US" sz="2400" dirty="0" smtClean="0"/>
              <a:t>In drawing an Audit Schedule, the audit area might be college, school, department t etc</a:t>
            </a:r>
          </a:p>
          <a:p>
            <a:pPr algn="just" eaLnBrk="1" hangingPunct="1">
              <a:lnSpc>
                <a:spcPct val="90000"/>
              </a:lnSpc>
              <a:buClr>
                <a:srgbClr val="3333CC"/>
              </a:buClr>
            </a:pPr>
            <a:endParaRPr lang="en-US" sz="2400" dirty="0" smtClean="0"/>
          </a:p>
          <a:p>
            <a:pPr algn="just" eaLnBrk="1" hangingPunct="1">
              <a:lnSpc>
                <a:spcPct val="90000"/>
              </a:lnSpc>
              <a:buClr>
                <a:srgbClr val="3333CC"/>
              </a:buClr>
            </a:pPr>
            <a:r>
              <a:rPr lang="en-US" sz="2400" dirty="0" smtClean="0"/>
              <a:t>Selects auditors to ensure impartiality and objectivity</a:t>
            </a:r>
          </a:p>
          <a:p>
            <a:pPr algn="just" eaLnBrk="1" hangingPunct="1">
              <a:lnSpc>
                <a:spcPct val="90000"/>
              </a:lnSpc>
              <a:buClr>
                <a:srgbClr val="3333CC"/>
              </a:buClr>
            </a:pPr>
            <a:endParaRPr lang="en-US" sz="2400" dirty="0" smtClean="0"/>
          </a:p>
          <a:p>
            <a:pPr algn="just" eaLnBrk="1" hangingPunct="1">
              <a:lnSpc>
                <a:spcPct val="90000"/>
              </a:lnSpc>
              <a:buFont typeface="Wingdings" pitchFamily="2" charset="2"/>
              <a:buNone/>
            </a:pPr>
            <a:endParaRPr lang="en-GB" sz="2400" dirty="0" smtClean="0">
              <a:solidFill>
                <a:srgbClr val="3333CC"/>
              </a:solidFill>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447800" y="304801"/>
            <a:ext cx="6324600" cy="1066800"/>
          </a:xfrm>
        </p:spPr>
        <p:txBody>
          <a:bodyPr>
            <a:normAutofit/>
          </a:bodyPr>
          <a:lstStyle/>
          <a:p>
            <a:pPr algn="l"/>
            <a:r>
              <a:rPr lang="en-GB" dirty="0" smtClean="0">
                <a:solidFill>
                  <a:srgbClr val="0033CC"/>
                </a:solidFill>
              </a:rPr>
              <a:t>Pre-audit Meeting</a:t>
            </a:r>
            <a:endParaRPr lang="en-US" dirty="0" smtClean="0">
              <a:solidFill>
                <a:srgbClr val="0033CC"/>
              </a:solidFill>
            </a:endParaRPr>
          </a:p>
        </p:txBody>
      </p:sp>
      <p:sp>
        <p:nvSpPr>
          <p:cNvPr id="23555" name="Content Placeholder 2"/>
          <p:cNvSpPr>
            <a:spLocks noGrp="1"/>
          </p:cNvSpPr>
          <p:nvPr>
            <p:ph idx="1"/>
          </p:nvPr>
        </p:nvSpPr>
        <p:spPr>
          <a:xfrm>
            <a:off x="539750" y="1484313"/>
            <a:ext cx="8318500" cy="4087812"/>
          </a:xfrm>
        </p:spPr>
        <p:txBody>
          <a:bodyPr/>
          <a:lstStyle/>
          <a:p>
            <a:pPr>
              <a:buFont typeface="Wingdings" pitchFamily="2" charset="2"/>
              <a:buNone/>
            </a:pPr>
            <a:r>
              <a:rPr lang="en-US" smtClean="0"/>
              <a:t>A meeting of the audit team to determine</a:t>
            </a:r>
          </a:p>
          <a:p>
            <a:pPr lvl="1"/>
            <a:r>
              <a:rPr lang="en-US" smtClean="0"/>
              <a:t>Objective/s</a:t>
            </a:r>
          </a:p>
          <a:p>
            <a:pPr lvl="1"/>
            <a:r>
              <a:rPr lang="en-US" smtClean="0"/>
              <a:t>Scope</a:t>
            </a:r>
          </a:p>
          <a:p>
            <a:pPr lvl="1"/>
            <a:r>
              <a:rPr lang="en-US" smtClean="0"/>
              <a:t>Criteria</a:t>
            </a:r>
          </a:p>
          <a:p>
            <a:pPr lvl="1"/>
            <a:r>
              <a:rPr lang="en-US" smtClean="0"/>
              <a:t>Assign responsibilities</a:t>
            </a:r>
          </a:p>
          <a:p>
            <a:pPr lvl="1"/>
            <a:r>
              <a:rPr lang="en-US" smtClean="0"/>
              <a:t>Resource requirements</a:t>
            </a:r>
          </a:p>
          <a:p>
            <a:pPr lvl="1"/>
            <a:r>
              <a:rPr lang="en-US" smtClean="0"/>
              <a:t>Audit plan</a:t>
            </a:r>
          </a:p>
          <a:p>
            <a:endParaRPr lang="en-US" smtClean="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447800" y="404813"/>
            <a:ext cx="6324600" cy="858837"/>
          </a:xfrm>
        </p:spPr>
        <p:txBody>
          <a:bodyPr>
            <a:normAutofit fontScale="90000"/>
          </a:bodyPr>
          <a:lstStyle/>
          <a:p>
            <a:pPr algn="l"/>
            <a:r>
              <a:rPr lang="en-US" dirty="0" smtClean="0">
                <a:solidFill>
                  <a:srgbClr val="0033CC"/>
                </a:solidFill>
              </a:rPr>
              <a:t>Establish Audit Purpose/Objectives</a:t>
            </a:r>
          </a:p>
        </p:txBody>
      </p:sp>
      <p:sp>
        <p:nvSpPr>
          <p:cNvPr id="57347" name="Rectangle 3"/>
          <p:cNvSpPr>
            <a:spLocks noGrp="1" noChangeArrowheads="1"/>
          </p:cNvSpPr>
          <p:nvPr>
            <p:ph type="body" idx="1"/>
          </p:nvPr>
        </p:nvSpPr>
        <p:spPr>
          <a:xfrm>
            <a:off x="611188" y="1447800"/>
            <a:ext cx="8318500" cy="4695825"/>
          </a:xfrm>
        </p:spPr>
        <p:txBody>
          <a:bodyPr/>
          <a:lstStyle/>
          <a:p>
            <a:pPr algn="just" eaLnBrk="1" hangingPunct="1">
              <a:buClr>
                <a:srgbClr val="3333CC"/>
              </a:buClr>
              <a:buFont typeface="Wingdings" pitchFamily="2" charset="2"/>
              <a:buNone/>
            </a:pPr>
            <a:r>
              <a:rPr lang="en-US" sz="2400" dirty="0" smtClean="0"/>
              <a:t>	Audit should be based on documented objectives as established within the overall objectives of the audit </a:t>
            </a:r>
            <a:r>
              <a:rPr lang="en-US" sz="2400" dirty="0" err="1" smtClean="0"/>
              <a:t>programme</a:t>
            </a:r>
            <a:r>
              <a:rPr lang="en-US" sz="2400" dirty="0" smtClean="0"/>
              <a:t>. </a:t>
            </a:r>
          </a:p>
          <a:p>
            <a:pPr algn="just" eaLnBrk="1" hangingPunct="1">
              <a:buClr>
                <a:srgbClr val="3333CC"/>
              </a:buClr>
              <a:buFont typeface="Wingdings" pitchFamily="2" charset="2"/>
              <a:buNone/>
            </a:pPr>
            <a:endParaRPr lang="en-US" sz="2400" dirty="0" smtClean="0"/>
          </a:p>
          <a:p>
            <a:pPr algn="just" eaLnBrk="1" hangingPunct="1">
              <a:buClr>
                <a:srgbClr val="3333CC"/>
              </a:buClr>
              <a:buFont typeface="Wingdings" pitchFamily="2" charset="2"/>
              <a:buNone/>
            </a:pPr>
            <a:r>
              <a:rPr lang="en-US" sz="2400" dirty="0" smtClean="0"/>
              <a:t>For IQA mainly are:</a:t>
            </a:r>
          </a:p>
          <a:p>
            <a:pPr algn="just" eaLnBrk="1" hangingPunct="1">
              <a:buClr>
                <a:srgbClr val="3333CC"/>
              </a:buClr>
            </a:pPr>
            <a:r>
              <a:rPr lang="en-US" sz="2400" dirty="0" smtClean="0"/>
              <a:t>Determination of the extent of conformity of QMS to audit criteria</a:t>
            </a:r>
          </a:p>
          <a:p>
            <a:pPr algn="just" eaLnBrk="1" hangingPunct="1">
              <a:buClr>
                <a:srgbClr val="3333CC"/>
              </a:buClr>
            </a:pPr>
            <a:r>
              <a:rPr lang="en-US" sz="2400" dirty="0" smtClean="0"/>
              <a:t>Evaluation of effectiveness of QMS in meeting requirements</a:t>
            </a:r>
          </a:p>
          <a:p>
            <a:pPr algn="just" eaLnBrk="1" hangingPunct="1">
              <a:buClr>
                <a:srgbClr val="3333CC"/>
              </a:buClr>
            </a:pPr>
            <a:r>
              <a:rPr lang="en-US" sz="2400" dirty="0" smtClean="0"/>
              <a:t>Identification of areas of improvement</a:t>
            </a:r>
          </a:p>
          <a:p>
            <a:pPr algn="just" eaLnBrk="1" hangingPunct="1">
              <a:buClr>
                <a:srgbClr val="3333CC"/>
              </a:buClr>
            </a:pPr>
            <a:endParaRPr lang="en-US" sz="2400" dirty="0" smtClean="0"/>
          </a:p>
          <a:p>
            <a:pPr eaLnBrk="1" hangingPunct="1">
              <a:lnSpc>
                <a:spcPct val="90000"/>
              </a:lnSpc>
              <a:buFont typeface="Wingdings" pitchFamily="2" charset="2"/>
              <a:buNone/>
            </a:pPr>
            <a:endParaRPr lang="en-US" sz="2600" dirty="0" smtClean="0">
              <a:solidFill>
                <a:schemeClr val="tx2"/>
              </a:solidFill>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447800" y="333374"/>
            <a:ext cx="6324600" cy="962025"/>
          </a:xfrm>
        </p:spPr>
        <p:txBody>
          <a:bodyPr>
            <a:normAutofit/>
          </a:bodyPr>
          <a:lstStyle/>
          <a:p>
            <a:pPr algn="l"/>
            <a:r>
              <a:rPr lang="en-US" dirty="0" smtClean="0">
                <a:solidFill>
                  <a:srgbClr val="0033CC"/>
                </a:solidFill>
              </a:rPr>
              <a:t>Audit Basis</a:t>
            </a:r>
          </a:p>
        </p:txBody>
      </p:sp>
      <p:sp>
        <p:nvSpPr>
          <p:cNvPr id="27651" name="Rectangle 3"/>
          <p:cNvSpPr>
            <a:spLocks noGrp="1" noChangeArrowheads="1"/>
          </p:cNvSpPr>
          <p:nvPr>
            <p:ph type="body" idx="1"/>
          </p:nvPr>
        </p:nvSpPr>
        <p:spPr>
          <a:xfrm>
            <a:off x="468313" y="1524000"/>
            <a:ext cx="8466137" cy="4281488"/>
          </a:xfrm>
          <a:noFill/>
        </p:spPr>
        <p:txBody>
          <a:bodyPr/>
          <a:lstStyle/>
          <a:p>
            <a:pPr marL="461963" indent="-461963" algn="just" eaLnBrk="1" hangingPunct="1">
              <a:lnSpc>
                <a:spcPct val="90000"/>
              </a:lnSpc>
              <a:buClr>
                <a:srgbClr val="3333CC"/>
              </a:buClr>
            </a:pPr>
            <a:r>
              <a:rPr lang="en-US" sz="2800" dirty="0" smtClean="0"/>
              <a:t>ISO 9001:2015</a:t>
            </a:r>
          </a:p>
          <a:p>
            <a:pPr marL="461963" indent="-461963" algn="just" eaLnBrk="1" hangingPunct="1">
              <a:lnSpc>
                <a:spcPct val="90000"/>
              </a:lnSpc>
              <a:buClr>
                <a:srgbClr val="3333CC"/>
              </a:buClr>
            </a:pPr>
            <a:r>
              <a:rPr lang="en-US" sz="2800" dirty="0" smtClean="0"/>
              <a:t>UON/QM (manual)</a:t>
            </a:r>
          </a:p>
          <a:p>
            <a:pPr marL="461963" indent="-461963" algn="just" eaLnBrk="1" hangingPunct="1">
              <a:lnSpc>
                <a:spcPct val="90000"/>
              </a:lnSpc>
              <a:buClr>
                <a:srgbClr val="3333CC"/>
              </a:buClr>
            </a:pPr>
            <a:r>
              <a:rPr lang="en-US" sz="2800" dirty="0" smtClean="0"/>
              <a:t>UON/OP (procedures)</a:t>
            </a:r>
          </a:p>
          <a:p>
            <a:pPr marL="461963" indent="-461963" algn="just" eaLnBrk="1" hangingPunct="1">
              <a:lnSpc>
                <a:spcPct val="90000"/>
              </a:lnSpc>
              <a:buClr>
                <a:srgbClr val="3333CC"/>
              </a:buClr>
            </a:pPr>
            <a:r>
              <a:rPr lang="en-US" sz="2800" dirty="0" smtClean="0"/>
              <a:t>Any statutory and regulatory requirements?</a:t>
            </a:r>
          </a:p>
          <a:p>
            <a:pPr marL="461963" indent="-461963" algn="just" eaLnBrk="1" hangingPunct="1">
              <a:lnSpc>
                <a:spcPct val="90000"/>
              </a:lnSpc>
              <a:buClr>
                <a:srgbClr val="003300"/>
              </a:buClr>
            </a:pPr>
            <a:endParaRPr lang="en-US" sz="2800" dirty="0" smtClean="0">
              <a:solidFill>
                <a:schemeClr val="tx2"/>
              </a:solidFill>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47800" y="304800"/>
            <a:ext cx="6324600" cy="1143000"/>
          </a:xfrm>
        </p:spPr>
        <p:txBody>
          <a:bodyPr>
            <a:normAutofit fontScale="90000"/>
          </a:bodyPr>
          <a:lstStyle/>
          <a:p>
            <a:pPr algn="l"/>
            <a:r>
              <a:rPr lang="en-GB" sz="4400" dirty="0"/>
              <a:t>Features of ISO 9000 </a:t>
            </a:r>
            <a:r>
              <a:rPr lang="en-GB" sz="4400" dirty="0" smtClean="0"/>
              <a:t>Standards</a:t>
            </a:r>
            <a:endParaRPr lang="en-GB" sz="4000" dirty="0"/>
          </a:p>
        </p:txBody>
      </p:sp>
      <p:sp>
        <p:nvSpPr>
          <p:cNvPr id="43011" name="Rectangle 3"/>
          <p:cNvSpPr>
            <a:spLocks noGrp="1" noChangeArrowheads="1"/>
          </p:cNvSpPr>
          <p:nvPr>
            <p:ph type="body" idx="1"/>
          </p:nvPr>
        </p:nvSpPr>
        <p:spPr>
          <a:xfrm>
            <a:off x="304800" y="1905000"/>
            <a:ext cx="8458200" cy="4419600"/>
          </a:xfrm>
        </p:spPr>
        <p:txBody>
          <a:bodyPr/>
          <a:lstStyle/>
          <a:p>
            <a:pPr>
              <a:lnSpc>
                <a:spcPct val="90000"/>
              </a:lnSpc>
            </a:pPr>
            <a:r>
              <a:rPr lang="en-GB" sz="2800" dirty="0"/>
              <a:t>Based on Eight Quality Management principles as the philosophy</a:t>
            </a:r>
          </a:p>
          <a:p>
            <a:pPr>
              <a:lnSpc>
                <a:spcPct val="90000"/>
              </a:lnSpc>
              <a:buFont typeface="Wingdings" pitchFamily="2" charset="2"/>
              <a:buNone/>
            </a:pPr>
            <a:endParaRPr lang="en-GB" sz="1000" dirty="0"/>
          </a:p>
          <a:p>
            <a:pPr>
              <a:lnSpc>
                <a:spcPct val="90000"/>
              </a:lnSpc>
            </a:pPr>
            <a:r>
              <a:rPr lang="en-GB" sz="2800" dirty="0"/>
              <a:t>Consistent in terminology</a:t>
            </a:r>
          </a:p>
          <a:p>
            <a:pPr>
              <a:lnSpc>
                <a:spcPct val="90000"/>
              </a:lnSpc>
              <a:buFont typeface="Wingdings" pitchFamily="2" charset="2"/>
              <a:buNone/>
            </a:pPr>
            <a:endParaRPr lang="en-GB" sz="1600" dirty="0"/>
          </a:p>
          <a:p>
            <a:pPr>
              <a:lnSpc>
                <a:spcPct val="90000"/>
              </a:lnSpc>
            </a:pPr>
            <a:r>
              <a:rPr lang="en-GB" sz="2800" dirty="0"/>
              <a:t>Emphasis on processes</a:t>
            </a:r>
          </a:p>
          <a:p>
            <a:pPr>
              <a:lnSpc>
                <a:spcPct val="90000"/>
              </a:lnSpc>
              <a:buFont typeface="Wingdings" pitchFamily="2" charset="2"/>
              <a:buNone/>
            </a:pPr>
            <a:endParaRPr lang="en-GB" sz="1200" dirty="0"/>
          </a:p>
          <a:p>
            <a:pPr>
              <a:lnSpc>
                <a:spcPct val="90000"/>
              </a:lnSpc>
            </a:pPr>
            <a:r>
              <a:rPr lang="en-GB" sz="2800" dirty="0"/>
              <a:t>Employs QMS process model</a:t>
            </a:r>
          </a:p>
          <a:p>
            <a:pPr>
              <a:lnSpc>
                <a:spcPct val="90000"/>
              </a:lnSpc>
              <a:buFont typeface="Wingdings" pitchFamily="2" charset="2"/>
              <a:buNone/>
            </a:pPr>
            <a:endParaRPr lang="en-GB" sz="1200" dirty="0"/>
          </a:p>
          <a:p>
            <a:pPr>
              <a:lnSpc>
                <a:spcPct val="90000"/>
              </a:lnSpc>
            </a:pPr>
            <a:r>
              <a:rPr lang="en-GB" sz="2800" dirty="0"/>
              <a:t>Embraces the spirit of Continual Improvement</a:t>
            </a:r>
          </a:p>
          <a:p>
            <a:pPr>
              <a:lnSpc>
                <a:spcPct val="90000"/>
              </a:lnSpc>
              <a:buFont typeface="Wingdings" pitchFamily="2" charset="2"/>
              <a:buNone/>
            </a:pPr>
            <a:endParaRPr lang="en-GB" sz="1200" dirty="0"/>
          </a:p>
          <a:p>
            <a:pPr>
              <a:lnSpc>
                <a:spcPct val="90000"/>
              </a:lnSpc>
            </a:pPr>
            <a:r>
              <a:rPr lang="en-GB" sz="2800" dirty="0"/>
              <a:t>Allows for permissible Exclusions</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a:t>
            </a:fld>
            <a:endParaRPr 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xfrm>
            <a:off x="539750" y="1524000"/>
            <a:ext cx="8208963" cy="4548188"/>
          </a:xfrm>
        </p:spPr>
        <p:txBody>
          <a:bodyPr/>
          <a:lstStyle/>
          <a:p>
            <a:pPr marL="450850" lvl="1" indent="-336550" eaLnBrk="1" hangingPunct="1">
              <a:lnSpc>
                <a:spcPct val="90000"/>
              </a:lnSpc>
              <a:buFont typeface="Wingdings" pitchFamily="2" charset="2"/>
              <a:buNone/>
            </a:pPr>
            <a:r>
              <a:rPr lang="en-US" dirty="0" smtClean="0"/>
              <a:t>A standard format need to be used to contain as a minimum:-</a:t>
            </a:r>
          </a:p>
          <a:p>
            <a:pPr eaLnBrk="1" hangingPunct="1">
              <a:buFont typeface="Verdana" pitchFamily="34" charset="0"/>
              <a:buAutoNum type="arabicPeriod"/>
            </a:pPr>
            <a:r>
              <a:rPr lang="en-US" sz="2000" dirty="0" smtClean="0"/>
              <a:t>Audit area/</a:t>
            </a:r>
            <a:r>
              <a:rPr lang="en-US" sz="2000" dirty="0" err="1" smtClean="0"/>
              <a:t>auditee</a:t>
            </a:r>
            <a:r>
              <a:rPr lang="en-US" sz="2000" dirty="0" smtClean="0"/>
              <a:t> </a:t>
            </a:r>
          </a:p>
          <a:p>
            <a:pPr eaLnBrk="1" hangingPunct="1">
              <a:buFont typeface="Verdana" pitchFamily="34" charset="0"/>
              <a:buAutoNum type="arabicPeriod"/>
            </a:pPr>
            <a:r>
              <a:rPr lang="en-US" sz="2000" dirty="0" smtClean="0"/>
              <a:t>Audit purpose</a:t>
            </a:r>
          </a:p>
          <a:p>
            <a:pPr eaLnBrk="1" hangingPunct="1">
              <a:buFont typeface="Verdana" pitchFamily="34" charset="0"/>
              <a:buAutoNum type="arabicPeriod"/>
            </a:pPr>
            <a:r>
              <a:rPr lang="en-US" sz="2000" dirty="0" smtClean="0"/>
              <a:t>Audit Scope</a:t>
            </a:r>
          </a:p>
          <a:p>
            <a:pPr eaLnBrk="1" hangingPunct="1">
              <a:buFont typeface="Verdana" pitchFamily="34" charset="0"/>
              <a:buAutoNum type="arabicPeriod"/>
            </a:pPr>
            <a:r>
              <a:rPr lang="en-US" sz="2000" dirty="0" smtClean="0"/>
              <a:t>Audit basis </a:t>
            </a:r>
          </a:p>
          <a:p>
            <a:pPr eaLnBrk="1" hangingPunct="1">
              <a:buFont typeface="Verdana" pitchFamily="34" charset="0"/>
              <a:buAutoNum type="arabicPeriod"/>
            </a:pPr>
            <a:r>
              <a:rPr lang="en-US" sz="2000" dirty="0" smtClean="0"/>
              <a:t>Date of audit</a:t>
            </a:r>
          </a:p>
          <a:p>
            <a:pPr eaLnBrk="1" hangingPunct="1">
              <a:buFont typeface="Verdana" pitchFamily="34" charset="0"/>
              <a:buAutoNum type="arabicPeriod"/>
            </a:pPr>
            <a:r>
              <a:rPr lang="en-US" sz="2000" dirty="0" smtClean="0"/>
              <a:t>Audit team</a:t>
            </a:r>
          </a:p>
          <a:p>
            <a:pPr eaLnBrk="1" hangingPunct="1">
              <a:buFont typeface="Verdana" pitchFamily="34" charset="0"/>
              <a:buAutoNum type="arabicPeriod"/>
            </a:pPr>
            <a:r>
              <a:rPr lang="en-US" sz="2000" dirty="0" smtClean="0"/>
              <a:t>Audit plan (timetable)</a:t>
            </a:r>
          </a:p>
          <a:p>
            <a:pPr eaLnBrk="1" hangingPunct="1">
              <a:buFont typeface="Verdana" pitchFamily="34" charset="0"/>
              <a:buAutoNum type="arabicPeriod"/>
            </a:pPr>
            <a:r>
              <a:rPr lang="en-US" sz="2000" dirty="0" smtClean="0"/>
              <a:t>Resource requirements;-Guide, meeting room, special equipment, tools, etc</a:t>
            </a:r>
          </a:p>
          <a:p>
            <a:pPr marL="450850" lvl="1" indent="-336550" eaLnBrk="1" hangingPunct="1">
              <a:lnSpc>
                <a:spcPct val="90000"/>
              </a:lnSpc>
              <a:buFont typeface="Wingdings" pitchFamily="2" charset="2"/>
              <a:buNone/>
            </a:pPr>
            <a:endParaRPr lang="en-US" dirty="0" smtClean="0"/>
          </a:p>
        </p:txBody>
      </p:sp>
      <p:sp>
        <p:nvSpPr>
          <p:cNvPr id="31747" name="Rectangle 3"/>
          <p:cNvSpPr>
            <a:spLocks noGrp="1" noChangeArrowheads="1"/>
          </p:cNvSpPr>
          <p:nvPr>
            <p:ph type="title"/>
          </p:nvPr>
        </p:nvSpPr>
        <p:spPr>
          <a:xfrm>
            <a:off x="1447800" y="476250"/>
            <a:ext cx="6324600" cy="895350"/>
          </a:xfrm>
          <a:noFill/>
        </p:spPr>
        <p:txBody>
          <a:bodyPr>
            <a:noAutofit/>
          </a:bodyPr>
          <a:lstStyle/>
          <a:p>
            <a:pPr algn="l"/>
            <a:r>
              <a:rPr lang="en-US" dirty="0" smtClean="0">
                <a:solidFill>
                  <a:srgbClr val="0033CC"/>
                </a:solidFill>
              </a:rPr>
              <a:t>Audit Notification </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447800" y="304801"/>
            <a:ext cx="6324600" cy="1143000"/>
          </a:xfrm>
        </p:spPr>
        <p:txBody>
          <a:bodyPr>
            <a:normAutofit/>
          </a:bodyPr>
          <a:lstStyle/>
          <a:p>
            <a:pPr algn="just" eaLnBrk="1" hangingPunct="1"/>
            <a:r>
              <a:rPr lang="en-US" dirty="0" smtClean="0">
                <a:solidFill>
                  <a:srgbClr val="0033CC"/>
                </a:solidFill>
              </a:rPr>
              <a:t>Audit Checklist</a:t>
            </a:r>
          </a:p>
        </p:txBody>
      </p:sp>
      <p:sp>
        <p:nvSpPr>
          <p:cNvPr id="32771" name="Rectangle 3"/>
          <p:cNvSpPr>
            <a:spLocks noGrp="1" noChangeArrowheads="1"/>
          </p:cNvSpPr>
          <p:nvPr>
            <p:ph type="body" idx="1"/>
          </p:nvPr>
        </p:nvSpPr>
        <p:spPr>
          <a:xfrm>
            <a:off x="468313" y="1412875"/>
            <a:ext cx="7556500" cy="4518025"/>
          </a:xfrm>
          <a:noFill/>
        </p:spPr>
        <p:txBody>
          <a:bodyPr/>
          <a:lstStyle/>
          <a:p>
            <a:pPr eaLnBrk="1" hangingPunct="1">
              <a:buClr>
                <a:srgbClr val="3333CC"/>
              </a:buClr>
            </a:pPr>
            <a:r>
              <a:rPr lang="en-US" sz="2400" dirty="0" smtClean="0"/>
              <a:t>Available in Q-Pulse Software</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41</a:t>
            </a:fld>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447800" y="304801"/>
            <a:ext cx="6324600" cy="1143000"/>
          </a:xfrm>
        </p:spPr>
        <p:txBody>
          <a:bodyPr>
            <a:normAutofit/>
          </a:bodyPr>
          <a:lstStyle/>
          <a:p>
            <a:pPr algn="l" eaLnBrk="1" hangingPunct="1"/>
            <a:r>
              <a:rPr lang="en-US" dirty="0" smtClean="0">
                <a:solidFill>
                  <a:srgbClr val="0033CC"/>
                </a:solidFill>
              </a:rPr>
              <a:t>Four Phases of an Audit</a:t>
            </a:r>
          </a:p>
        </p:txBody>
      </p:sp>
      <p:sp>
        <p:nvSpPr>
          <p:cNvPr id="35843" name="Rectangle 3"/>
          <p:cNvSpPr>
            <a:spLocks noGrp="1" noChangeArrowheads="1"/>
          </p:cNvSpPr>
          <p:nvPr>
            <p:ph type="body" idx="1"/>
          </p:nvPr>
        </p:nvSpPr>
        <p:spPr>
          <a:xfrm>
            <a:off x="539750" y="1341438"/>
            <a:ext cx="8208963" cy="4968875"/>
          </a:xfrm>
        </p:spPr>
        <p:txBody>
          <a:bodyPr>
            <a:normAutofit/>
          </a:bodyPr>
          <a:lstStyle/>
          <a:p>
            <a:pPr eaLnBrk="1" hangingPunct="1">
              <a:lnSpc>
                <a:spcPct val="140000"/>
              </a:lnSpc>
            </a:pPr>
            <a:r>
              <a:rPr lang="en-US" sz="2400" dirty="0" smtClean="0"/>
              <a:t>Opening meeting</a:t>
            </a:r>
          </a:p>
          <a:p>
            <a:pPr eaLnBrk="1" hangingPunct="1">
              <a:lnSpc>
                <a:spcPct val="140000"/>
              </a:lnSpc>
            </a:pPr>
            <a:r>
              <a:rPr lang="en-US" sz="2400" dirty="0" smtClean="0"/>
              <a:t>Execution of the audit</a:t>
            </a:r>
          </a:p>
          <a:p>
            <a:pPr eaLnBrk="1" hangingPunct="1">
              <a:lnSpc>
                <a:spcPct val="140000"/>
              </a:lnSpc>
            </a:pPr>
            <a:r>
              <a:rPr lang="en-US" sz="2400" dirty="0" smtClean="0"/>
              <a:t>Auditors’ meeting</a:t>
            </a:r>
          </a:p>
          <a:p>
            <a:pPr eaLnBrk="1" hangingPunct="1">
              <a:lnSpc>
                <a:spcPct val="140000"/>
              </a:lnSpc>
            </a:pPr>
            <a:r>
              <a:rPr lang="en-US" sz="2400" dirty="0" smtClean="0"/>
              <a:t>Closing meeting</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42</a:t>
            </a:fld>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fontScale="90000"/>
          </a:bodyPr>
          <a:lstStyle/>
          <a:p>
            <a:pPr algn="l" eaLnBrk="1" hangingPunct="1"/>
            <a:r>
              <a:rPr lang="en-US" sz="4000" b="1" dirty="0" smtClean="0">
                <a:solidFill>
                  <a:srgbClr val="0033CC"/>
                </a:solidFill>
              </a:rPr>
              <a:t>Nonconformity Classifications</a:t>
            </a:r>
          </a:p>
        </p:txBody>
      </p:sp>
      <p:graphicFrame>
        <p:nvGraphicFramePr>
          <p:cNvPr id="1246211" name="Group 3"/>
          <p:cNvGraphicFramePr>
            <a:graphicFrameLocks noGrp="1"/>
          </p:cNvGraphicFramePr>
          <p:nvPr>
            <p:ph idx="1"/>
          </p:nvPr>
        </p:nvGraphicFramePr>
        <p:xfrm>
          <a:off x="762000" y="1752600"/>
          <a:ext cx="8001000" cy="2602864"/>
        </p:xfrm>
        <a:graphic>
          <a:graphicData uri="http://schemas.openxmlformats.org/drawingml/2006/table">
            <a:tbl>
              <a:tblPr/>
              <a:tblGrid>
                <a:gridCol w="2376488"/>
                <a:gridCol w="5624512"/>
              </a:tblGrid>
              <a:tr h="1773497">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1" i="0" u="none" strike="noStrike" cap="none" normalizeH="0" baseline="0" dirty="0" smtClean="0">
                          <a:ln>
                            <a:noFill/>
                          </a:ln>
                          <a:solidFill>
                            <a:schemeClr val="tx1"/>
                          </a:solidFill>
                          <a:effectLst/>
                          <a:latin typeface="+mn-lt"/>
                          <a:cs typeface="Arial" charset="0"/>
                        </a:rPr>
                        <a:t>Major nonconformity</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US" sz="2000" b="0" i="0" u="none" strike="noStrike" cap="none" normalizeH="0" baseline="0" dirty="0" smtClean="0">
                          <a:ln>
                            <a:noFill/>
                          </a:ln>
                          <a:solidFill>
                            <a:schemeClr val="tx1"/>
                          </a:solidFill>
                          <a:effectLst/>
                          <a:latin typeface="+mn-lt"/>
                          <a:cs typeface="Arial" charset="0"/>
                        </a:rPr>
                        <a:t>The absence of, or total systemic breakdown of a management system element specified in the standard or the QMS; any nonconformities where the effect is judged to be seriously detrimental to the organization; and any serious noncompliance to statutory/regulatory requirement</a:t>
                      </a:r>
                      <a:endParaRPr kumimoji="0" lang="en-GB" sz="2000" b="0" i="1" u="none" strike="noStrike" cap="none" normalizeH="0" baseline="0" dirty="0" smtClean="0">
                        <a:ln>
                          <a:noFill/>
                        </a:ln>
                        <a:solidFill>
                          <a:schemeClr val="tx1"/>
                        </a:solidFill>
                        <a:effectLst/>
                        <a:latin typeface="+mn-lt"/>
                        <a:cs typeface="Arial" charset="0"/>
                      </a:endParaRP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2042">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1" i="0" u="none" strike="noStrike" cap="none" normalizeH="0" baseline="0" smtClean="0">
                          <a:ln>
                            <a:noFill/>
                          </a:ln>
                          <a:solidFill>
                            <a:schemeClr val="tx1"/>
                          </a:solidFill>
                          <a:effectLst/>
                          <a:latin typeface="+mn-lt"/>
                          <a:cs typeface="Arial" charset="0"/>
                        </a:rPr>
                        <a:t>Minor nonconformity</a:t>
                      </a:r>
                    </a:p>
                  </a:txBody>
                  <a:tcPr marL="82232" marR="82232" marT="41116" marB="411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33CC"/>
                        </a:buClr>
                        <a:buSzTx/>
                        <a:buFont typeface="Wingdings" pitchFamily="2" charset="2"/>
                        <a:buNone/>
                        <a:tabLst/>
                      </a:pPr>
                      <a:r>
                        <a:rPr kumimoji="0" lang="en-GB" sz="2000" b="0" i="0" u="none" strike="noStrike" cap="none" normalizeH="0" baseline="0" dirty="0" smtClean="0">
                          <a:ln>
                            <a:noFill/>
                          </a:ln>
                          <a:solidFill>
                            <a:schemeClr val="tx1"/>
                          </a:solidFill>
                          <a:effectLst/>
                          <a:latin typeface="+mn-lt"/>
                          <a:cs typeface="Arial" charset="0"/>
                        </a:rPr>
                        <a:t>A single  system failure or lapse in conformance with a procedure relating to the standard or QMS</a:t>
                      </a:r>
                      <a:endParaRPr kumimoji="0" lang="en-GB" sz="2000" b="0" i="1" u="none" strike="noStrike" cap="none" normalizeH="0" baseline="0" dirty="0" smtClean="0">
                        <a:ln>
                          <a:noFill/>
                        </a:ln>
                        <a:solidFill>
                          <a:schemeClr val="tx1"/>
                        </a:solidFill>
                        <a:effectLst/>
                        <a:latin typeface="+mn-lt"/>
                        <a:cs typeface="Arial" charset="0"/>
                      </a:endParaRPr>
                    </a:p>
                  </a:txBody>
                  <a:tcPr marL="82232" marR="82232" marT="41116" marB="411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0"/>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447800" y="304801"/>
            <a:ext cx="6324600" cy="1143000"/>
          </a:xfrm>
        </p:spPr>
        <p:txBody>
          <a:bodyPr>
            <a:normAutofit/>
          </a:bodyPr>
          <a:lstStyle/>
          <a:p>
            <a:pPr algn="l" eaLnBrk="1" hangingPunct="1"/>
            <a:r>
              <a:rPr lang="en-US" dirty="0" smtClean="0">
                <a:solidFill>
                  <a:srgbClr val="0033CC"/>
                </a:solidFill>
              </a:rPr>
              <a:t>Raising Non Conformities</a:t>
            </a:r>
          </a:p>
        </p:txBody>
      </p:sp>
      <p:sp>
        <p:nvSpPr>
          <p:cNvPr id="52227" name="Rectangle 3"/>
          <p:cNvSpPr>
            <a:spLocks noGrp="1" noChangeArrowheads="1"/>
          </p:cNvSpPr>
          <p:nvPr>
            <p:ph type="body" idx="1"/>
          </p:nvPr>
        </p:nvSpPr>
        <p:spPr>
          <a:xfrm>
            <a:off x="539750" y="1524000"/>
            <a:ext cx="8604250" cy="4857750"/>
          </a:xfrm>
        </p:spPr>
        <p:txBody>
          <a:bodyPr/>
          <a:lstStyle/>
          <a:p>
            <a:pPr marL="254000" indent="-254000" eaLnBrk="1" hangingPunct="1">
              <a:lnSpc>
                <a:spcPct val="90000"/>
              </a:lnSpc>
              <a:buFont typeface="Wingdings" pitchFamily="2" charset="2"/>
              <a:buNone/>
            </a:pPr>
            <a:r>
              <a:rPr lang="en-US" sz="2400" dirty="0" smtClean="0"/>
              <a:t>Nonconformities should be:</a:t>
            </a:r>
          </a:p>
          <a:p>
            <a:pPr marL="254000" indent="-254000" eaLnBrk="1" hangingPunct="1">
              <a:lnSpc>
                <a:spcPct val="90000"/>
              </a:lnSpc>
              <a:buFont typeface="Wingdings" pitchFamily="2" charset="2"/>
              <a:buNone/>
            </a:pPr>
            <a:endParaRPr lang="en-US" sz="2400" dirty="0" smtClean="0"/>
          </a:p>
          <a:p>
            <a:pPr marL="254000" indent="-254000" eaLnBrk="1" hangingPunct="1">
              <a:lnSpc>
                <a:spcPct val="90000"/>
              </a:lnSpc>
            </a:pPr>
            <a:r>
              <a:rPr lang="en-US" sz="2400" dirty="0" smtClean="0"/>
              <a:t>Recorded along with supporting evidence</a:t>
            </a:r>
          </a:p>
          <a:p>
            <a:pPr marL="254000" indent="-254000" eaLnBrk="1" hangingPunct="1">
              <a:lnSpc>
                <a:spcPct val="90000"/>
              </a:lnSpc>
            </a:pPr>
            <a:endParaRPr lang="en-US" sz="2400" dirty="0" smtClean="0"/>
          </a:p>
          <a:p>
            <a:pPr marL="254000" indent="-254000" eaLnBrk="1" hangingPunct="1">
              <a:lnSpc>
                <a:spcPct val="90000"/>
              </a:lnSpc>
            </a:pPr>
            <a:r>
              <a:rPr lang="en-US" sz="2400" dirty="0" smtClean="0"/>
              <a:t>Reviewed with the </a:t>
            </a:r>
            <a:r>
              <a:rPr lang="en-US" sz="2400" dirty="0" err="1" smtClean="0"/>
              <a:t>auditee</a:t>
            </a:r>
            <a:r>
              <a:rPr lang="en-US" sz="2400" dirty="0" smtClean="0"/>
              <a:t> to ensure </a:t>
            </a:r>
            <a:r>
              <a:rPr lang="en-US" sz="2400" dirty="0" err="1" smtClean="0"/>
              <a:t>auditee</a:t>
            </a:r>
            <a:r>
              <a:rPr lang="en-US" sz="2400" dirty="0" smtClean="0"/>
              <a:t> understands and acknowledges findings:</a:t>
            </a:r>
          </a:p>
          <a:p>
            <a:pPr marL="798513" lvl="1" indent="-336550" eaLnBrk="1" hangingPunct="1">
              <a:lnSpc>
                <a:spcPct val="90000"/>
              </a:lnSpc>
            </a:pPr>
            <a:r>
              <a:rPr lang="en-US" dirty="0" smtClean="0"/>
              <a:t>Auditor should resolve any diverging opinions</a:t>
            </a:r>
          </a:p>
          <a:p>
            <a:pPr marL="798513" lvl="1" indent="-336550" eaLnBrk="1" hangingPunct="1">
              <a:lnSpc>
                <a:spcPct val="90000"/>
              </a:lnSpc>
            </a:pPr>
            <a:r>
              <a:rPr lang="en-US" dirty="0" smtClean="0"/>
              <a:t>Unresolved issues should be recorded</a:t>
            </a:r>
          </a:p>
          <a:p>
            <a:pPr marL="254000" indent="-254000" eaLnBrk="1" hangingPunct="1">
              <a:lnSpc>
                <a:spcPct val="90000"/>
              </a:lnSpc>
            </a:pPr>
            <a:endParaRPr lang="en-US" sz="2400" dirty="0" smtClean="0"/>
          </a:p>
          <a:p>
            <a:pPr marL="254000" indent="-254000" eaLnBrk="1" hangingPunct="1">
              <a:lnSpc>
                <a:spcPct val="90000"/>
              </a:lnSpc>
            </a:pPr>
            <a:r>
              <a:rPr lang="en-US" sz="2400" dirty="0" smtClean="0"/>
              <a:t>classifying nonconformities, consider the seriousness:</a:t>
            </a:r>
          </a:p>
          <a:p>
            <a:pPr marL="798513" lvl="1" indent="-336550" eaLnBrk="1" hangingPunct="1">
              <a:lnSpc>
                <a:spcPct val="90000"/>
              </a:lnSpc>
              <a:buFont typeface="Wingdings" pitchFamily="2" charset="2"/>
              <a:buNone/>
            </a:pPr>
            <a:r>
              <a:rPr lang="en-US" dirty="0" smtClean="0"/>
              <a:t>Major Non conformity</a:t>
            </a:r>
          </a:p>
          <a:p>
            <a:pPr marL="798513" lvl="1" indent="-336550" eaLnBrk="1" hangingPunct="1">
              <a:lnSpc>
                <a:spcPct val="90000"/>
              </a:lnSpc>
              <a:buFont typeface="Wingdings" pitchFamily="2" charset="2"/>
              <a:buNone/>
            </a:pPr>
            <a:r>
              <a:rPr lang="en-US" dirty="0" smtClean="0"/>
              <a:t>Minor Non conformity</a:t>
            </a:r>
          </a:p>
          <a:p>
            <a:pPr marL="798513" lvl="1" indent="-336550" eaLnBrk="1" hangingPunct="1">
              <a:lnSpc>
                <a:spcPct val="90000"/>
              </a:lnSpc>
              <a:buFont typeface="Wingdings" pitchFamily="2" charset="2"/>
              <a:buNone/>
            </a:pPr>
            <a:endParaRPr lang="en-US" sz="2200" dirty="0" smtClean="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44</a:t>
            </a:fld>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447800" y="304801"/>
            <a:ext cx="6324600" cy="1143000"/>
          </a:xfrm>
        </p:spPr>
        <p:txBody>
          <a:bodyPr>
            <a:normAutofit/>
          </a:bodyPr>
          <a:lstStyle/>
          <a:p>
            <a:pPr algn="l" eaLnBrk="1" hangingPunct="1"/>
            <a:r>
              <a:rPr lang="en-GB" dirty="0" smtClean="0">
                <a:solidFill>
                  <a:srgbClr val="0033CC"/>
                </a:solidFill>
              </a:rPr>
              <a:t>Raising Corrective Action</a:t>
            </a:r>
            <a:endParaRPr lang="en-US" dirty="0" smtClean="0">
              <a:solidFill>
                <a:srgbClr val="0033CC"/>
              </a:solidFill>
            </a:endParaRPr>
          </a:p>
        </p:txBody>
      </p:sp>
      <p:sp>
        <p:nvSpPr>
          <p:cNvPr id="53251" name="Rectangle 3"/>
          <p:cNvSpPr>
            <a:spLocks noGrp="1" noChangeArrowheads="1"/>
          </p:cNvSpPr>
          <p:nvPr>
            <p:ph type="body" idx="1"/>
          </p:nvPr>
        </p:nvSpPr>
        <p:spPr/>
        <p:txBody>
          <a:bodyPr>
            <a:normAutofit/>
          </a:bodyPr>
          <a:lstStyle/>
          <a:p>
            <a:pPr marL="533400" indent="-533400" algn="just" eaLnBrk="1" hangingPunct="1">
              <a:buClr>
                <a:srgbClr val="3333CC"/>
              </a:buClr>
            </a:pPr>
            <a:r>
              <a:rPr lang="en-GB" sz="2400" dirty="0" smtClean="0"/>
              <a:t>On consultation with the auditor perhaps, and certainly those with people in the area where the nonconformity was found, the best corrective action can be decided</a:t>
            </a:r>
          </a:p>
          <a:p>
            <a:pPr marL="533400" indent="-533400" algn="just" eaLnBrk="1" hangingPunct="1">
              <a:buClr>
                <a:srgbClr val="3333CC"/>
              </a:buClr>
            </a:pPr>
            <a:endParaRPr lang="en-GB" sz="2400" dirty="0" smtClean="0"/>
          </a:p>
          <a:p>
            <a:pPr marL="533400" indent="-533400" algn="just" eaLnBrk="1" hangingPunct="1">
              <a:buClr>
                <a:srgbClr val="3333CC"/>
              </a:buClr>
            </a:pPr>
            <a:r>
              <a:rPr lang="en-GB" sz="2400" dirty="0" smtClean="0"/>
              <a:t>The </a:t>
            </a:r>
            <a:r>
              <a:rPr lang="en-GB" sz="2400" dirty="0" err="1" smtClean="0"/>
              <a:t>auditee</a:t>
            </a:r>
            <a:r>
              <a:rPr lang="en-GB" sz="2400" dirty="0" smtClean="0"/>
              <a:t> has to get to the root cause of the problem if it is going to be corrected forever</a:t>
            </a:r>
          </a:p>
          <a:p>
            <a:pPr marL="533400" indent="-533400" algn="just" eaLnBrk="1" hangingPunct="1">
              <a:buClr>
                <a:srgbClr val="3333CC"/>
              </a:buClr>
            </a:pPr>
            <a:endParaRPr lang="en-GB" sz="2400" dirty="0" smtClean="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45</a:t>
            </a:fld>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447800" y="333374"/>
            <a:ext cx="6324600" cy="1114425"/>
          </a:xfrm>
        </p:spPr>
        <p:txBody>
          <a:bodyPr>
            <a:normAutofit fontScale="90000"/>
          </a:bodyPr>
          <a:lstStyle/>
          <a:p>
            <a:pPr algn="l" eaLnBrk="1" hangingPunct="1"/>
            <a:r>
              <a:rPr lang="en-GB" dirty="0" smtClean="0">
                <a:solidFill>
                  <a:srgbClr val="0033CC"/>
                </a:solidFill>
              </a:rPr>
              <a:t>Evaluating Corrective Actions</a:t>
            </a:r>
            <a:endParaRPr lang="en-US" dirty="0" smtClean="0">
              <a:solidFill>
                <a:srgbClr val="0033CC"/>
              </a:solidFill>
            </a:endParaRPr>
          </a:p>
        </p:txBody>
      </p:sp>
      <p:sp>
        <p:nvSpPr>
          <p:cNvPr id="54275" name="Rectangle 3"/>
          <p:cNvSpPr>
            <a:spLocks noGrp="1" noChangeArrowheads="1"/>
          </p:cNvSpPr>
          <p:nvPr>
            <p:ph type="body" idx="1"/>
          </p:nvPr>
        </p:nvSpPr>
        <p:spPr>
          <a:xfrm>
            <a:off x="539750" y="1447800"/>
            <a:ext cx="8318500" cy="4862513"/>
          </a:xfrm>
        </p:spPr>
        <p:txBody>
          <a:bodyPr/>
          <a:lstStyle/>
          <a:p>
            <a:pPr eaLnBrk="1" hangingPunct="1">
              <a:buFont typeface="Wingdings" pitchFamily="2" charset="2"/>
              <a:buNone/>
            </a:pPr>
            <a:r>
              <a:rPr lang="en-US" sz="2800" dirty="0" smtClean="0">
                <a:solidFill>
                  <a:srgbClr val="000000"/>
                </a:solidFill>
              </a:rPr>
              <a:t>	</a:t>
            </a:r>
            <a:r>
              <a:rPr lang="en-US" sz="2400" dirty="0" smtClean="0">
                <a:solidFill>
                  <a:srgbClr val="000000"/>
                </a:solidFill>
              </a:rPr>
              <a:t>The auditors must evaluate the proposed corrective action before acceptance;</a:t>
            </a:r>
          </a:p>
          <a:p>
            <a:pPr eaLnBrk="1" hangingPunct="1">
              <a:buFont typeface="Wingdings" pitchFamily="2" charset="2"/>
              <a:buNone/>
            </a:pPr>
            <a:endParaRPr lang="en-US" sz="2400" b="1" dirty="0" smtClean="0">
              <a:solidFill>
                <a:srgbClr val="000000"/>
              </a:solidFill>
            </a:endParaRPr>
          </a:p>
          <a:p>
            <a:pPr eaLnBrk="1" hangingPunct="1">
              <a:buFont typeface="Wingdings" pitchFamily="2" charset="2"/>
              <a:buNone/>
            </a:pPr>
            <a:r>
              <a:rPr lang="en-US" sz="2400" b="1" dirty="0" smtClean="0">
                <a:solidFill>
                  <a:srgbClr val="000000"/>
                </a:solidFill>
              </a:rPr>
              <a:t>	Definitions</a:t>
            </a:r>
          </a:p>
          <a:p>
            <a:pPr eaLnBrk="1" hangingPunct="1">
              <a:buFont typeface="Wingdings" pitchFamily="2" charset="2"/>
              <a:buNone/>
            </a:pPr>
            <a:r>
              <a:rPr lang="en-US" sz="2400" b="1" dirty="0" smtClean="0">
                <a:solidFill>
                  <a:srgbClr val="000000"/>
                </a:solidFill>
              </a:rPr>
              <a:t>	Corrections: </a:t>
            </a:r>
            <a:r>
              <a:rPr lang="en-US" sz="2400" dirty="0" smtClean="0">
                <a:solidFill>
                  <a:srgbClr val="000000"/>
                </a:solidFill>
              </a:rPr>
              <a:t>action taken to eliminate detected non conformity</a:t>
            </a:r>
          </a:p>
          <a:p>
            <a:pPr eaLnBrk="1" hangingPunct="1">
              <a:buFont typeface="Wingdings" pitchFamily="2" charset="2"/>
              <a:buNone/>
            </a:pPr>
            <a:r>
              <a:rPr lang="en-US" sz="2400" b="1" dirty="0" smtClean="0">
                <a:solidFill>
                  <a:srgbClr val="000000"/>
                </a:solidFill>
              </a:rPr>
              <a:t>	Corrective actions: </a:t>
            </a:r>
            <a:r>
              <a:rPr lang="en-US" sz="2400" dirty="0" smtClean="0">
                <a:solidFill>
                  <a:srgbClr val="000000"/>
                </a:solidFill>
              </a:rPr>
              <a:t>action taken to eliminate the source of detected non conformity</a:t>
            </a:r>
          </a:p>
          <a:p>
            <a:pPr eaLnBrk="1" hangingPunct="1">
              <a:buFont typeface="Wingdings" pitchFamily="2" charset="2"/>
              <a:buNone/>
            </a:pPr>
            <a:r>
              <a:rPr lang="en-US" sz="2400" b="1" dirty="0" smtClean="0">
                <a:solidFill>
                  <a:srgbClr val="000000"/>
                </a:solidFill>
              </a:rPr>
              <a:t>	Preventive actions: </a:t>
            </a:r>
            <a:r>
              <a:rPr lang="en-US" sz="2400" dirty="0" smtClean="0">
                <a:solidFill>
                  <a:srgbClr val="000000"/>
                </a:solidFill>
              </a:rPr>
              <a:t>action taken to eliminate the source of a potential non conformity</a:t>
            </a:r>
            <a:endParaRPr lang="en-US" sz="2400" dirty="0" smtClean="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46</a:t>
            </a:fld>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447800" y="304801"/>
            <a:ext cx="6324600" cy="1143000"/>
          </a:xfrm>
        </p:spPr>
        <p:txBody>
          <a:bodyPr>
            <a:normAutofit/>
          </a:bodyPr>
          <a:lstStyle/>
          <a:p>
            <a:pPr algn="l" eaLnBrk="1" hangingPunct="1"/>
            <a:r>
              <a:rPr lang="en-GB" dirty="0" smtClean="0">
                <a:solidFill>
                  <a:srgbClr val="0033CC"/>
                </a:solidFill>
              </a:rPr>
              <a:t>Preparing the Audit Report </a:t>
            </a:r>
          </a:p>
        </p:txBody>
      </p:sp>
      <p:sp>
        <p:nvSpPr>
          <p:cNvPr id="57347" name="Rectangle 3"/>
          <p:cNvSpPr>
            <a:spLocks noGrp="1" noChangeArrowheads="1"/>
          </p:cNvSpPr>
          <p:nvPr>
            <p:ph type="body" idx="1"/>
          </p:nvPr>
        </p:nvSpPr>
        <p:spPr>
          <a:xfrm>
            <a:off x="323850" y="1387475"/>
            <a:ext cx="8820150" cy="4679950"/>
          </a:xfrm>
        </p:spPr>
        <p:txBody>
          <a:bodyPr/>
          <a:lstStyle/>
          <a:p>
            <a:pPr eaLnBrk="1" hangingPunct="1">
              <a:lnSpc>
                <a:spcPct val="80000"/>
              </a:lnSpc>
              <a:buClr>
                <a:srgbClr val="3333CC"/>
              </a:buClr>
            </a:pPr>
            <a:r>
              <a:rPr lang="en-US" sz="2400" dirty="0" smtClean="0"/>
              <a:t>A standard </a:t>
            </a:r>
            <a:r>
              <a:rPr lang="en-US" sz="2400" dirty="0" err="1" smtClean="0"/>
              <a:t>proforma</a:t>
            </a:r>
            <a:r>
              <a:rPr lang="en-US" sz="2400" dirty="0" smtClean="0"/>
              <a:t> for the reporting of audit is usually used</a:t>
            </a:r>
          </a:p>
          <a:p>
            <a:pPr eaLnBrk="1" hangingPunct="1">
              <a:lnSpc>
                <a:spcPct val="80000"/>
              </a:lnSpc>
              <a:buClr>
                <a:srgbClr val="3333CC"/>
              </a:buClr>
            </a:pPr>
            <a:endParaRPr lang="en-GB" sz="2400" dirty="0" smtClean="0"/>
          </a:p>
          <a:p>
            <a:pPr eaLnBrk="1" hangingPunct="1">
              <a:lnSpc>
                <a:spcPct val="80000"/>
              </a:lnSpc>
              <a:buClr>
                <a:srgbClr val="3333CC"/>
              </a:buClr>
            </a:pPr>
            <a:r>
              <a:rPr lang="en-GB" sz="2400" dirty="0" smtClean="0"/>
              <a:t>Audit report should provide a complete accurate, concise and clear record of audit (audit objectives, scope, findings and conclusions) </a:t>
            </a:r>
          </a:p>
          <a:p>
            <a:pPr eaLnBrk="1" hangingPunct="1">
              <a:lnSpc>
                <a:spcPct val="80000"/>
              </a:lnSpc>
              <a:buClr>
                <a:srgbClr val="3333CC"/>
              </a:buClr>
            </a:pPr>
            <a:endParaRPr lang="en-GB" sz="2400" dirty="0" smtClean="0"/>
          </a:p>
          <a:p>
            <a:pPr algn="just" eaLnBrk="1" hangingPunct="1">
              <a:lnSpc>
                <a:spcPct val="80000"/>
              </a:lnSpc>
              <a:buClr>
                <a:srgbClr val="3333CC"/>
              </a:buClr>
            </a:pPr>
            <a:r>
              <a:rPr lang="en-GB" sz="2400" dirty="0" smtClean="0"/>
              <a:t>It is, therefore, important that the audit report gives a balanced picture of the whole audit (positive and negative findings) and not merely the nonconformities found </a:t>
            </a:r>
            <a:endParaRPr lang="en-GB" sz="2400" dirty="0" smtClean="0">
              <a:latin typeface="Arial" charset="0"/>
            </a:endParaRPr>
          </a:p>
          <a:p>
            <a:pPr eaLnBrk="1" hangingPunct="1">
              <a:lnSpc>
                <a:spcPct val="80000"/>
              </a:lnSpc>
              <a:spcBef>
                <a:spcPct val="0"/>
              </a:spcBef>
              <a:buClrTx/>
              <a:buFontTx/>
              <a:buNone/>
            </a:pPr>
            <a:endParaRPr lang="en-GB" sz="2400" dirty="0" smtClean="0">
              <a:solidFill>
                <a:schemeClr val="accent2"/>
              </a:solidFill>
              <a:latin typeface="Arial" charset="0"/>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47</a:t>
            </a:fld>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447800" y="304801"/>
            <a:ext cx="6324600" cy="1143000"/>
          </a:xfrm>
        </p:spPr>
        <p:txBody>
          <a:bodyPr>
            <a:normAutofit/>
          </a:bodyPr>
          <a:lstStyle/>
          <a:p>
            <a:pPr algn="l" eaLnBrk="1" hangingPunct="1"/>
            <a:r>
              <a:rPr lang="en-GB" dirty="0" smtClean="0">
                <a:solidFill>
                  <a:srgbClr val="0033CC"/>
                </a:solidFill>
              </a:rPr>
              <a:t>Preparing the Audit Report</a:t>
            </a:r>
            <a:endParaRPr lang="en-US" dirty="0" smtClean="0">
              <a:solidFill>
                <a:srgbClr val="0033CC"/>
              </a:solidFill>
            </a:endParaRPr>
          </a:p>
        </p:txBody>
      </p:sp>
      <p:sp>
        <p:nvSpPr>
          <p:cNvPr id="58371" name="Rectangle 3"/>
          <p:cNvSpPr>
            <a:spLocks noGrp="1" noChangeArrowheads="1"/>
          </p:cNvSpPr>
          <p:nvPr>
            <p:ph type="body" idx="1"/>
          </p:nvPr>
        </p:nvSpPr>
        <p:spPr>
          <a:xfrm>
            <a:off x="539750" y="1524000"/>
            <a:ext cx="8412163" cy="5051425"/>
          </a:xfrm>
        </p:spPr>
        <p:txBody>
          <a:bodyPr/>
          <a:lstStyle/>
          <a:p>
            <a:pPr algn="just" eaLnBrk="1" hangingPunct="1">
              <a:buClr>
                <a:schemeClr val="tx1"/>
              </a:buClr>
              <a:buFont typeface="Wingdings" pitchFamily="2" charset="2"/>
              <a:buNone/>
            </a:pPr>
            <a:r>
              <a:rPr lang="en-GB" sz="2000" dirty="0" smtClean="0"/>
              <a:t>The audit report should include:</a:t>
            </a:r>
          </a:p>
          <a:p>
            <a:pPr lvl="1" algn="just" eaLnBrk="1" hangingPunct="1">
              <a:buClr>
                <a:srgbClr val="3333CC"/>
              </a:buClr>
            </a:pPr>
            <a:r>
              <a:rPr lang="en-US" sz="1800" dirty="0" smtClean="0"/>
              <a:t>Audit  objectives and scope</a:t>
            </a:r>
          </a:p>
          <a:p>
            <a:pPr lvl="1" algn="just" eaLnBrk="1" hangingPunct="1">
              <a:buClr>
                <a:srgbClr val="3333CC"/>
              </a:buClr>
            </a:pPr>
            <a:r>
              <a:rPr lang="en-US" sz="1800" dirty="0" smtClean="0"/>
              <a:t>Identification of client, audit team leader and members</a:t>
            </a:r>
          </a:p>
          <a:p>
            <a:pPr lvl="1" algn="just" eaLnBrk="1" hangingPunct="1">
              <a:buClr>
                <a:srgbClr val="3333CC"/>
              </a:buClr>
            </a:pPr>
            <a:r>
              <a:rPr lang="en-US" sz="1800" dirty="0" smtClean="0"/>
              <a:t>Dates of audit</a:t>
            </a:r>
          </a:p>
          <a:p>
            <a:pPr lvl="1" algn="just" eaLnBrk="1" hangingPunct="1">
              <a:buClr>
                <a:srgbClr val="3333CC"/>
              </a:buClr>
            </a:pPr>
            <a:r>
              <a:rPr lang="en-US" sz="1800" dirty="0" smtClean="0"/>
              <a:t>Audit criteria</a:t>
            </a:r>
          </a:p>
          <a:p>
            <a:pPr lvl="1" algn="just" eaLnBrk="1" hangingPunct="1">
              <a:buClr>
                <a:srgbClr val="3333CC"/>
              </a:buClr>
            </a:pPr>
            <a:r>
              <a:rPr lang="en-US" sz="1800" dirty="0" smtClean="0"/>
              <a:t>Audit findings</a:t>
            </a:r>
          </a:p>
          <a:p>
            <a:pPr lvl="2" eaLnBrk="1" hangingPunct="1">
              <a:buClr>
                <a:srgbClr val="3333CC"/>
              </a:buClr>
            </a:pPr>
            <a:r>
              <a:rPr lang="en-US" sz="1800" dirty="0" smtClean="0"/>
              <a:t>Summary of the non-conformities</a:t>
            </a:r>
          </a:p>
          <a:p>
            <a:pPr lvl="2" eaLnBrk="1" hangingPunct="1">
              <a:buClr>
                <a:srgbClr val="3333CC"/>
              </a:buClr>
            </a:pPr>
            <a:r>
              <a:rPr lang="en-US" sz="1800" dirty="0" smtClean="0"/>
              <a:t>Positive findings noted</a:t>
            </a:r>
          </a:p>
          <a:p>
            <a:pPr lvl="2" eaLnBrk="1" hangingPunct="1">
              <a:buClr>
                <a:srgbClr val="3333CC"/>
              </a:buClr>
            </a:pPr>
            <a:r>
              <a:rPr lang="en-US" sz="1800" dirty="0" smtClean="0"/>
              <a:t>Observations/Opportunities for improvement</a:t>
            </a:r>
          </a:p>
          <a:p>
            <a:pPr lvl="2" eaLnBrk="1" hangingPunct="1">
              <a:buClr>
                <a:srgbClr val="3333CC"/>
              </a:buClr>
            </a:pPr>
            <a:r>
              <a:rPr lang="en-US" sz="1800" dirty="0" smtClean="0"/>
              <a:t>Examples of outstanding performance/improvement since last audit</a:t>
            </a:r>
          </a:p>
          <a:p>
            <a:pPr lvl="1" algn="just" eaLnBrk="1" hangingPunct="1">
              <a:buClr>
                <a:srgbClr val="3333CC"/>
              </a:buClr>
            </a:pPr>
            <a:r>
              <a:rPr lang="en-US" sz="1800" dirty="0" smtClean="0"/>
              <a:t>Audit conclusions</a:t>
            </a:r>
          </a:p>
          <a:p>
            <a:pPr lvl="1" algn="just" eaLnBrk="1" hangingPunct="1">
              <a:buClr>
                <a:srgbClr val="3333CC"/>
              </a:buClr>
            </a:pPr>
            <a:r>
              <a:rPr lang="en-US" sz="1800" dirty="0" smtClean="0"/>
              <a:t>Attachments (including copies of CARs)</a:t>
            </a:r>
          </a:p>
          <a:p>
            <a:pPr lvl="1" algn="just" eaLnBrk="1" hangingPunct="1">
              <a:buClr>
                <a:srgbClr val="3333CC"/>
              </a:buClr>
            </a:pPr>
            <a:r>
              <a:rPr lang="en-US" sz="1800" dirty="0" smtClean="0"/>
              <a:t>The audit report including any non-conformity report /    corrective action notices are issued to the </a:t>
            </a:r>
            <a:r>
              <a:rPr lang="en-US" sz="1800" dirty="0" err="1" smtClean="0"/>
              <a:t>auditee</a:t>
            </a:r>
            <a:r>
              <a:rPr lang="en-US" sz="1800" dirty="0" smtClean="0"/>
              <a:t> &amp; Management representative</a:t>
            </a:r>
          </a:p>
          <a:p>
            <a:pPr lvl="1" algn="just" eaLnBrk="1" hangingPunct="1">
              <a:buClr>
                <a:srgbClr val="003300"/>
              </a:buClr>
            </a:pPr>
            <a:endParaRPr lang="en-US" sz="2000" dirty="0" smtClean="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48</a:t>
            </a:fld>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447800" y="304801"/>
            <a:ext cx="6324600" cy="1143000"/>
          </a:xfrm>
        </p:spPr>
        <p:txBody>
          <a:bodyPr>
            <a:normAutofit/>
          </a:bodyPr>
          <a:lstStyle/>
          <a:p>
            <a:pPr algn="l" eaLnBrk="1" hangingPunct="1"/>
            <a:r>
              <a:rPr lang="en-US" dirty="0" smtClean="0">
                <a:solidFill>
                  <a:srgbClr val="0033CC"/>
                </a:solidFill>
              </a:rPr>
              <a:t>Conducting Audit Follow-up</a:t>
            </a:r>
          </a:p>
        </p:txBody>
      </p:sp>
      <p:sp>
        <p:nvSpPr>
          <p:cNvPr id="59395" name="Rectangle 3"/>
          <p:cNvSpPr>
            <a:spLocks noGrp="1" noChangeArrowheads="1"/>
          </p:cNvSpPr>
          <p:nvPr>
            <p:ph type="body" idx="1"/>
          </p:nvPr>
        </p:nvSpPr>
        <p:spPr>
          <a:xfrm>
            <a:off x="539750" y="1447800"/>
            <a:ext cx="8280400" cy="4789488"/>
          </a:xfrm>
        </p:spPr>
        <p:txBody>
          <a:bodyPr/>
          <a:lstStyle/>
          <a:p>
            <a:pPr marL="533400" indent="-533400" eaLnBrk="1" hangingPunct="1">
              <a:buClr>
                <a:srgbClr val="3333CC"/>
              </a:buClr>
            </a:pPr>
            <a:r>
              <a:rPr lang="en-US" sz="2400" dirty="0" smtClean="0"/>
              <a:t>The conclusions of the audit may indicate the need for corrective, preventive or improvement actions as applicable</a:t>
            </a:r>
          </a:p>
          <a:p>
            <a:pPr marL="533400" indent="-533400" eaLnBrk="1" hangingPunct="1">
              <a:buClr>
                <a:srgbClr val="3333CC"/>
              </a:buClr>
            </a:pPr>
            <a:endParaRPr lang="en-US" sz="2400" dirty="0" smtClean="0"/>
          </a:p>
          <a:p>
            <a:pPr marL="533400" indent="-533400" eaLnBrk="1" hangingPunct="1">
              <a:buClr>
                <a:srgbClr val="3333CC"/>
              </a:buClr>
            </a:pPr>
            <a:r>
              <a:rPr lang="en-US" sz="2400" dirty="0" smtClean="0"/>
              <a:t>The </a:t>
            </a:r>
            <a:r>
              <a:rPr lang="en-US" sz="2400" dirty="0" err="1" smtClean="0"/>
              <a:t>auditee</a:t>
            </a:r>
            <a:r>
              <a:rPr lang="en-US" sz="2400" dirty="0" smtClean="0"/>
              <a:t> should undertake these actions within agreed timeframe</a:t>
            </a:r>
          </a:p>
          <a:p>
            <a:pPr marL="533400" indent="-533400" eaLnBrk="1" hangingPunct="1">
              <a:buClr>
                <a:srgbClr val="3333CC"/>
              </a:buClr>
            </a:pPr>
            <a:endParaRPr lang="en-US" sz="2400" dirty="0" smtClean="0"/>
          </a:p>
          <a:p>
            <a:pPr marL="533400" indent="-533400" eaLnBrk="1" hangingPunct="1">
              <a:buClr>
                <a:srgbClr val="3333CC"/>
              </a:buClr>
            </a:pPr>
            <a:r>
              <a:rPr lang="en-US" sz="2400" dirty="0" smtClean="0"/>
              <a:t>The completion and effectiveness of corrective action should be verified by the auditor either onsite or through subsequent audits</a:t>
            </a:r>
          </a:p>
          <a:p>
            <a:pPr marL="533400" indent="-533400" eaLnBrk="1" hangingPunct="1">
              <a:buClr>
                <a:srgbClr val="00FF00"/>
              </a:buClr>
            </a:pPr>
            <a:endParaRPr lang="en-US" sz="2400" dirty="0" smtClean="0"/>
          </a:p>
          <a:p>
            <a:pPr marL="533400" indent="-533400" eaLnBrk="1" hangingPunct="1">
              <a:buClr>
                <a:srgbClr val="00FF00"/>
              </a:buClr>
            </a:pPr>
            <a:endParaRPr lang="en-US" sz="2000" dirty="0" smtClean="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49</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447801" y="381000"/>
            <a:ext cx="6324600" cy="1143000"/>
          </a:xfrm>
        </p:spPr>
        <p:txBody>
          <a:bodyPr>
            <a:normAutofit fontScale="90000"/>
          </a:bodyPr>
          <a:lstStyle/>
          <a:p>
            <a:pPr algn="l"/>
            <a:r>
              <a:rPr lang="en-GB" dirty="0" smtClean="0"/>
              <a:t/>
            </a:r>
            <a:br>
              <a:rPr lang="en-GB" dirty="0" smtClean="0"/>
            </a:br>
            <a:r>
              <a:rPr lang="en-GB" b="1" dirty="0" smtClean="0"/>
              <a:t>Quality </a:t>
            </a:r>
            <a:r>
              <a:rPr lang="en-GB" b="1" dirty="0"/>
              <a:t>Management Process Model</a:t>
            </a:r>
            <a:r>
              <a:rPr lang="en-GB" sz="4000" dirty="0"/>
              <a:t/>
            </a:r>
            <a:br>
              <a:rPr lang="en-GB" sz="4000" dirty="0"/>
            </a:br>
            <a:r>
              <a:rPr lang="en-GB" sz="2800" dirty="0"/>
              <a:t/>
            </a:r>
            <a:br>
              <a:rPr lang="en-GB" sz="2800" dirty="0"/>
            </a:br>
            <a:endParaRPr lang="en-GB" sz="2800" dirty="0"/>
          </a:p>
        </p:txBody>
      </p:sp>
      <p:grpSp>
        <p:nvGrpSpPr>
          <p:cNvPr id="2" name="Group 3"/>
          <p:cNvGrpSpPr>
            <a:grpSpLocks/>
          </p:cNvGrpSpPr>
          <p:nvPr/>
        </p:nvGrpSpPr>
        <p:grpSpPr bwMode="auto">
          <a:xfrm>
            <a:off x="990600" y="1752600"/>
            <a:ext cx="7239000" cy="4783138"/>
            <a:chOff x="240" y="695"/>
            <a:chExt cx="5328" cy="3397"/>
          </a:xfrm>
        </p:grpSpPr>
        <p:sp>
          <p:nvSpPr>
            <p:cNvPr id="45060" name="Oval 4"/>
            <p:cNvSpPr>
              <a:spLocks noChangeArrowheads="1"/>
            </p:cNvSpPr>
            <p:nvPr/>
          </p:nvSpPr>
          <p:spPr bwMode="auto">
            <a:xfrm>
              <a:off x="1440" y="1415"/>
              <a:ext cx="2698" cy="2198"/>
            </a:xfrm>
            <a:prstGeom prst="ellipse">
              <a:avLst/>
            </a:prstGeom>
            <a:solidFill>
              <a:srgbClr val="C0C0C0"/>
            </a:solidFill>
            <a:ln w="28575">
              <a:noFill/>
              <a:round/>
              <a:headEnd/>
              <a:tailEnd/>
            </a:ln>
          </p:spPr>
          <p:txBody>
            <a:bodyPr/>
            <a:lstStyle/>
            <a:p>
              <a:endParaRPr lang="en-US"/>
            </a:p>
          </p:txBody>
        </p:sp>
        <p:sp>
          <p:nvSpPr>
            <p:cNvPr id="45061" name="AutoShape 5"/>
            <p:cNvSpPr>
              <a:spLocks noChangeArrowheads="1"/>
            </p:cNvSpPr>
            <p:nvPr/>
          </p:nvSpPr>
          <p:spPr bwMode="auto">
            <a:xfrm>
              <a:off x="1392" y="768"/>
              <a:ext cx="2880" cy="455"/>
            </a:xfrm>
            <a:prstGeom prst="roundRect">
              <a:avLst>
                <a:gd name="adj" fmla="val 16667"/>
              </a:avLst>
            </a:prstGeom>
            <a:solidFill>
              <a:srgbClr val="C0C0C0"/>
            </a:solidFill>
            <a:ln w="9525">
              <a:noFill/>
              <a:round/>
              <a:headEnd/>
              <a:tailEnd/>
            </a:ln>
          </p:spPr>
          <p:txBody>
            <a:bodyPr/>
            <a:lstStyle/>
            <a:p>
              <a:pPr algn="ctr" eaLnBrk="0" hangingPunct="0"/>
              <a:endParaRPr lang="en-US" sz="1400" b="1">
                <a:effectLst>
                  <a:outerShdw blurRad="38100" dist="38100" dir="2700000" algn="tl">
                    <a:srgbClr val="FFFFFF"/>
                  </a:outerShdw>
                </a:effectLst>
                <a:latin typeface="Century Gothic" pitchFamily="34" charset="0"/>
              </a:endParaRPr>
            </a:p>
          </p:txBody>
        </p:sp>
        <p:sp>
          <p:nvSpPr>
            <p:cNvPr id="45062" name="Oval 6"/>
            <p:cNvSpPr>
              <a:spLocks noChangeArrowheads="1"/>
            </p:cNvSpPr>
            <p:nvPr/>
          </p:nvSpPr>
          <p:spPr bwMode="auto">
            <a:xfrm>
              <a:off x="1382" y="1305"/>
              <a:ext cx="2698" cy="2198"/>
            </a:xfrm>
            <a:prstGeom prst="ellipse">
              <a:avLst/>
            </a:prstGeom>
            <a:solidFill>
              <a:srgbClr val="E9FFFF"/>
            </a:solidFill>
            <a:ln w="38100">
              <a:solidFill>
                <a:srgbClr val="000000"/>
              </a:solidFill>
              <a:round/>
              <a:headEnd/>
              <a:tailEnd/>
            </a:ln>
          </p:spPr>
          <p:txBody>
            <a:bodyPr/>
            <a:lstStyle/>
            <a:p>
              <a:endParaRPr lang="en-US"/>
            </a:p>
          </p:txBody>
        </p:sp>
        <p:sp>
          <p:nvSpPr>
            <p:cNvPr id="45063" name="Freeform 7"/>
            <p:cNvSpPr>
              <a:spLocks/>
            </p:cNvSpPr>
            <p:nvPr/>
          </p:nvSpPr>
          <p:spPr bwMode="auto">
            <a:xfrm>
              <a:off x="3282" y="1617"/>
              <a:ext cx="159" cy="361"/>
            </a:xfrm>
            <a:custGeom>
              <a:avLst/>
              <a:gdLst/>
              <a:ahLst/>
              <a:cxnLst>
                <a:cxn ang="0">
                  <a:pos x="128" y="226"/>
                </a:cxn>
                <a:cxn ang="0">
                  <a:pos x="128" y="219"/>
                </a:cxn>
                <a:cxn ang="0">
                  <a:pos x="128" y="213"/>
                </a:cxn>
                <a:cxn ang="0">
                  <a:pos x="128" y="206"/>
                </a:cxn>
                <a:cxn ang="0">
                  <a:pos x="128" y="200"/>
                </a:cxn>
                <a:cxn ang="0">
                  <a:pos x="122" y="200"/>
                </a:cxn>
                <a:cxn ang="0">
                  <a:pos x="122" y="193"/>
                </a:cxn>
                <a:cxn ang="0">
                  <a:pos x="122" y="187"/>
                </a:cxn>
                <a:cxn ang="0">
                  <a:pos x="122" y="180"/>
                </a:cxn>
                <a:cxn ang="0">
                  <a:pos x="115" y="174"/>
                </a:cxn>
                <a:cxn ang="0">
                  <a:pos x="115" y="168"/>
                </a:cxn>
                <a:cxn ang="0">
                  <a:pos x="115" y="168"/>
                </a:cxn>
                <a:cxn ang="0">
                  <a:pos x="115" y="161"/>
                </a:cxn>
                <a:cxn ang="0">
                  <a:pos x="109" y="155"/>
                </a:cxn>
                <a:cxn ang="0">
                  <a:pos x="109" y="148"/>
                </a:cxn>
                <a:cxn ang="0">
                  <a:pos x="109" y="142"/>
                </a:cxn>
                <a:cxn ang="0">
                  <a:pos x="103" y="142"/>
                </a:cxn>
                <a:cxn ang="0">
                  <a:pos x="103" y="135"/>
                </a:cxn>
                <a:cxn ang="0">
                  <a:pos x="103" y="129"/>
                </a:cxn>
                <a:cxn ang="0">
                  <a:pos x="96" y="122"/>
                </a:cxn>
                <a:cxn ang="0">
                  <a:pos x="96" y="116"/>
                </a:cxn>
                <a:cxn ang="0">
                  <a:pos x="90" y="116"/>
                </a:cxn>
                <a:cxn ang="0">
                  <a:pos x="90" y="109"/>
                </a:cxn>
                <a:cxn ang="0">
                  <a:pos x="90" y="103"/>
                </a:cxn>
                <a:cxn ang="0">
                  <a:pos x="83" y="103"/>
                </a:cxn>
                <a:cxn ang="0">
                  <a:pos x="83" y="97"/>
                </a:cxn>
                <a:cxn ang="0">
                  <a:pos x="83" y="90"/>
                </a:cxn>
                <a:cxn ang="0">
                  <a:pos x="77" y="90"/>
                </a:cxn>
                <a:cxn ang="0">
                  <a:pos x="77" y="84"/>
                </a:cxn>
                <a:cxn ang="0">
                  <a:pos x="70" y="77"/>
                </a:cxn>
                <a:cxn ang="0">
                  <a:pos x="70" y="71"/>
                </a:cxn>
                <a:cxn ang="0">
                  <a:pos x="64" y="71"/>
                </a:cxn>
                <a:cxn ang="0">
                  <a:pos x="64" y="64"/>
                </a:cxn>
                <a:cxn ang="0">
                  <a:pos x="58" y="64"/>
                </a:cxn>
                <a:cxn ang="0">
                  <a:pos x="58" y="58"/>
                </a:cxn>
                <a:cxn ang="0">
                  <a:pos x="51" y="58"/>
                </a:cxn>
                <a:cxn ang="0">
                  <a:pos x="51" y="51"/>
                </a:cxn>
                <a:cxn ang="0">
                  <a:pos x="45" y="51"/>
                </a:cxn>
                <a:cxn ang="0">
                  <a:pos x="58" y="0"/>
                </a:cxn>
                <a:cxn ang="0">
                  <a:pos x="0" y="71"/>
                </a:cxn>
                <a:cxn ang="0">
                  <a:pos x="13" y="219"/>
                </a:cxn>
                <a:cxn ang="0">
                  <a:pos x="19" y="174"/>
                </a:cxn>
                <a:cxn ang="0">
                  <a:pos x="26" y="180"/>
                </a:cxn>
                <a:cxn ang="0">
                  <a:pos x="32" y="187"/>
                </a:cxn>
                <a:cxn ang="0">
                  <a:pos x="32" y="187"/>
                </a:cxn>
                <a:cxn ang="0">
                  <a:pos x="38" y="193"/>
                </a:cxn>
                <a:cxn ang="0">
                  <a:pos x="45" y="200"/>
                </a:cxn>
                <a:cxn ang="0">
                  <a:pos x="45" y="206"/>
                </a:cxn>
                <a:cxn ang="0">
                  <a:pos x="51" y="213"/>
                </a:cxn>
                <a:cxn ang="0">
                  <a:pos x="51" y="219"/>
                </a:cxn>
                <a:cxn ang="0">
                  <a:pos x="58" y="226"/>
                </a:cxn>
                <a:cxn ang="0">
                  <a:pos x="58" y="232"/>
                </a:cxn>
                <a:cxn ang="0">
                  <a:pos x="58" y="238"/>
                </a:cxn>
                <a:cxn ang="0">
                  <a:pos x="64" y="245"/>
                </a:cxn>
                <a:cxn ang="0">
                  <a:pos x="64" y="251"/>
                </a:cxn>
                <a:cxn ang="0">
                  <a:pos x="70" y="264"/>
                </a:cxn>
                <a:cxn ang="0">
                  <a:pos x="70" y="271"/>
                </a:cxn>
                <a:cxn ang="0">
                  <a:pos x="70" y="277"/>
                </a:cxn>
                <a:cxn ang="0">
                  <a:pos x="70" y="284"/>
                </a:cxn>
                <a:cxn ang="0">
                  <a:pos x="128" y="226"/>
                </a:cxn>
              </a:cxnLst>
              <a:rect l="0" t="0" r="r" b="b"/>
              <a:pathLst>
                <a:path w="128" h="284">
                  <a:moveTo>
                    <a:pt x="128" y="226"/>
                  </a:moveTo>
                  <a:lnTo>
                    <a:pt x="128" y="219"/>
                  </a:lnTo>
                  <a:lnTo>
                    <a:pt x="128" y="213"/>
                  </a:lnTo>
                  <a:lnTo>
                    <a:pt x="128" y="206"/>
                  </a:lnTo>
                  <a:lnTo>
                    <a:pt x="128" y="200"/>
                  </a:lnTo>
                  <a:lnTo>
                    <a:pt x="122" y="200"/>
                  </a:lnTo>
                  <a:lnTo>
                    <a:pt x="122" y="193"/>
                  </a:lnTo>
                  <a:lnTo>
                    <a:pt x="122" y="187"/>
                  </a:lnTo>
                  <a:lnTo>
                    <a:pt x="122" y="180"/>
                  </a:lnTo>
                  <a:lnTo>
                    <a:pt x="115" y="174"/>
                  </a:lnTo>
                  <a:lnTo>
                    <a:pt x="115" y="168"/>
                  </a:lnTo>
                  <a:lnTo>
                    <a:pt x="115" y="168"/>
                  </a:lnTo>
                  <a:lnTo>
                    <a:pt x="115" y="161"/>
                  </a:lnTo>
                  <a:lnTo>
                    <a:pt x="109" y="155"/>
                  </a:lnTo>
                  <a:lnTo>
                    <a:pt x="109" y="148"/>
                  </a:lnTo>
                  <a:lnTo>
                    <a:pt x="109" y="142"/>
                  </a:lnTo>
                  <a:lnTo>
                    <a:pt x="103" y="142"/>
                  </a:lnTo>
                  <a:lnTo>
                    <a:pt x="103" y="135"/>
                  </a:lnTo>
                  <a:lnTo>
                    <a:pt x="103" y="129"/>
                  </a:lnTo>
                  <a:lnTo>
                    <a:pt x="96" y="122"/>
                  </a:lnTo>
                  <a:lnTo>
                    <a:pt x="96" y="116"/>
                  </a:lnTo>
                  <a:lnTo>
                    <a:pt x="90" y="116"/>
                  </a:lnTo>
                  <a:lnTo>
                    <a:pt x="90" y="109"/>
                  </a:lnTo>
                  <a:lnTo>
                    <a:pt x="90" y="103"/>
                  </a:lnTo>
                  <a:lnTo>
                    <a:pt x="83" y="103"/>
                  </a:lnTo>
                  <a:lnTo>
                    <a:pt x="83" y="97"/>
                  </a:lnTo>
                  <a:lnTo>
                    <a:pt x="83" y="90"/>
                  </a:lnTo>
                  <a:lnTo>
                    <a:pt x="77" y="90"/>
                  </a:lnTo>
                  <a:lnTo>
                    <a:pt x="77" y="84"/>
                  </a:lnTo>
                  <a:lnTo>
                    <a:pt x="70" y="77"/>
                  </a:lnTo>
                  <a:lnTo>
                    <a:pt x="70" y="71"/>
                  </a:lnTo>
                  <a:lnTo>
                    <a:pt x="64" y="71"/>
                  </a:lnTo>
                  <a:lnTo>
                    <a:pt x="64" y="64"/>
                  </a:lnTo>
                  <a:lnTo>
                    <a:pt x="58" y="64"/>
                  </a:lnTo>
                  <a:lnTo>
                    <a:pt x="58" y="58"/>
                  </a:lnTo>
                  <a:lnTo>
                    <a:pt x="51" y="58"/>
                  </a:lnTo>
                  <a:lnTo>
                    <a:pt x="51" y="51"/>
                  </a:lnTo>
                  <a:lnTo>
                    <a:pt x="45" y="51"/>
                  </a:lnTo>
                  <a:lnTo>
                    <a:pt x="58" y="0"/>
                  </a:lnTo>
                  <a:lnTo>
                    <a:pt x="0" y="71"/>
                  </a:lnTo>
                  <a:lnTo>
                    <a:pt x="13" y="219"/>
                  </a:lnTo>
                  <a:lnTo>
                    <a:pt x="19" y="174"/>
                  </a:lnTo>
                  <a:lnTo>
                    <a:pt x="26" y="180"/>
                  </a:lnTo>
                  <a:lnTo>
                    <a:pt x="32" y="187"/>
                  </a:lnTo>
                  <a:lnTo>
                    <a:pt x="32" y="187"/>
                  </a:lnTo>
                  <a:lnTo>
                    <a:pt x="38" y="193"/>
                  </a:lnTo>
                  <a:lnTo>
                    <a:pt x="45" y="200"/>
                  </a:lnTo>
                  <a:lnTo>
                    <a:pt x="45" y="206"/>
                  </a:lnTo>
                  <a:lnTo>
                    <a:pt x="51" y="213"/>
                  </a:lnTo>
                  <a:lnTo>
                    <a:pt x="51" y="219"/>
                  </a:lnTo>
                  <a:lnTo>
                    <a:pt x="58" y="226"/>
                  </a:lnTo>
                  <a:lnTo>
                    <a:pt x="58" y="232"/>
                  </a:lnTo>
                  <a:lnTo>
                    <a:pt x="58" y="238"/>
                  </a:lnTo>
                  <a:lnTo>
                    <a:pt x="64" y="245"/>
                  </a:lnTo>
                  <a:lnTo>
                    <a:pt x="64" y="251"/>
                  </a:lnTo>
                  <a:lnTo>
                    <a:pt x="70" y="264"/>
                  </a:lnTo>
                  <a:lnTo>
                    <a:pt x="70" y="271"/>
                  </a:lnTo>
                  <a:lnTo>
                    <a:pt x="70" y="277"/>
                  </a:lnTo>
                  <a:lnTo>
                    <a:pt x="70" y="284"/>
                  </a:lnTo>
                  <a:lnTo>
                    <a:pt x="128" y="226"/>
                  </a:lnTo>
                  <a:close/>
                </a:path>
              </a:pathLst>
            </a:custGeom>
            <a:solidFill>
              <a:srgbClr val="00FFFF"/>
            </a:solidFill>
            <a:ln w="20638">
              <a:solidFill>
                <a:srgbClr val="000000"/>
              </a:solidFill>
              <a:prstDash val="solid"/>
              <a:round/>
              <a:headEnd/>
              <a:tailEnd/>
            </a:ln>
          </p:spPr>
          <p:txBody>
            <a:bodyPr/>
            <a:lstStyle/>
            <a:p>
              <a:endParaRPr lang="en-US"/>
            </a:p>
          </p:txBody>
        </p:sp>
        <p:sp>
          <p:nvSpPr>
            <p:cNvPr id="45064" name="Freeform 8"/>
            <p:cNvSpPr>
              <a:spLocks/>
            </p:cNvSpPr>
            <p:nvPr/>
          </p:nvSpPr>
          <p:spPr bwMode="auto">
            <a:xfrm>
              <a:off x="3352" y="2639"/>
              <a:ext cx="200" cy="288"/>
            </a:xfrm>
            <a:custGeom>
              <a:avLst/>
              <a:gdLst/>
              <a:ahLst/>
              <a:cxnLst>
                <a:cxn ang="0">
                  <a:pos x="25" y="271"/>
                </a:cxn>
                <a:cxn ang="0">
                  <a:pos x="25" y="264"/>
                </a:cxn>
                <a:cxn ang="0">
                  <a:pos x="32" y="264"/>
                </a:cxn>
                <a:cxn ang="0">
                  <a:pos x="32" y="264"/>
                </a:cxn>
                <a:cxn ang="0">
                  <a:pos x="32" y="258"/>
                </a:cxn>
                <a:cxn ang="0">
                  <a:pos x="38" y="258"/>
                </a:cxn>
                <a:cxn ang="0">
                  <a:pos x="38" y="251"/>
                </a:cxn>
                <a:cxn ang="0">
                  <a:pos x="38" y="251"/>
                </a:cxn>
                <a:cxn ang="0">
                  <a:pos x="45" y="245"/>
                </a:cxn>
                <a:cxn ang="0">
                  <a:pos x="45" y="245"/>
                </a:cxn>
                <a:cxn ang="0">
                  <a:pos x="45" y="238"/>
                </a:cxn>
                <a:cxn ang="0">
                  <a:pos x="51" y="238"/>
                </a:cxn>
                <a:cxn ang="0">
                  <a:pos x="51" y="232"/>
                </a:cxn>
                <a:cxn ang="0">
                  <a:pos x="51" y="225"/>
                </a:cxn>
                <a:cxn ang="0">
                  <a:pos x="57" y="225"/>
                </a:cxn>
                <a:cxn ang="0">
                  <a:pos x="57" y="219"/>
                </a:cxn>
                <a:cxn ang="0">
                  <a:pos x="57" y="213"/>
                </a:cxn>
                <a:cxn ang="0">
                  <a:pos x="64" y="213"/>
                </a:cxn>
                <a:cxn ang="0">
                  <a:pos x="64" y="206"/>
                </a:cxn>
                <a:cxn ang="0">
                  <a:pos x="70" y="200"/>
                </a:cxn>
                <a:cxn ang="0">
                  <a:pos x="70" y="193"/>
                </a:cxn>
                <a:cxn ang="0">
                  <a:pos x="70" y="187"/>
                </a:cxn>
                <a:cxn ang="0">
                  <a:pos x="70" y="187"/>
                </a:cxn>
                <a:cxn ang="0">
                  <a:pos x="77" y="180"/>
                </a:cxn>
                <a:cxn ang="0">
                  <a:pos x="77" y="174"/>
                </a:cxn>
                <a:cxn ang="0">
                  <a:pos x="77" y="167"/>
                </a:cxn>
                <a:cxn ang="0">
                  <a:pos x="83" y="161"/>
                </a:cxn>
                <a:cxn ang="0">
                  <a:pos x="83" y="155"/>
                </a:cxn>
                <a:cxn ang="0">
                  <a:pos x="83" y="148"/>
                </a:cxn>
                <a:cxn ang="0">
                  <a:pos x="89" y="142"/>
                </a:cxn>
                <a:cxn ang="0">
                  <a:pos x="89" y="135"/>
                </a:cxn>
                <a:cxn ang="0">
                  <a:pos x="89" y="129"/>
                </a:cxn>
                <a:cxn ang="0">
                  <a:pos x="89" y="122"/>
                </a:cxn>
                <a:cxn ang="0">
                  <a:pos x="96" y="116"/>
                </a:cxn>
                <a:cxn ang="0">
                  <a:pos x="96" y="109"/>
                </a:cxn>
                <a:cxn ang="0">
                  <a:pos x="96" y="103"/>
                </a:cxn>
                <a:cxn ang="0">
                  <a:pos x="96" y="97"/>
                </a:cxn>
                <a:cxn ang="0">
                  <a:pos x="122" y="122"/>
                </a:cxn>
                <a:cxn ang="0">
                  <a:pos x="83" y="0"/>
                </a:cxn>
                <a:cxn ang="0">
                  <a:pos x="19" y="13"/>
                </a:cxn>
                <a:cxn ang="0">
                  <a:pos x="45" y="39"/>
                </a:cxn>
                <a:cxn ang="0">
                  <a:pos x="45" y="51"/>
                </a:cxn>
                <a:cxn ang="0">
                  <a:pos x="38" y="58"/>
                </a:cxn>
                <a:cxn ang="0">
                  <a:pos x="38" y="64"/>
                </a:cxn>
                <a:cxn ang="0">
                  <a:pos x="38" y="77"/>
                </a:cxn>
                <a:cxn ang="0">
                  <a:pos x="32" y="84"/>
                </a:cxn>
                <a:cxn ang="0">
                  <a:pos x="32" y="90"/>
                </a:cxn>
                <a:cxn ang="0">
                  <a:pos x="25" y="97"/>
                </a:cxn>
                <a:cxn ang="0">
                  <a:pos x="25" y="103"/>
                </a:cxn>
                <a:cxn ang="0">
                  <a:pos x="25" y="109"/>
                </a:cxn>
                <a:cxn ang="0">
                  <a:pos x="19" y="116"/>
                </a:cxn>
                <a:cxn ang="0">
                  <a:pos x="19" y="122"/>
                </a:cxn>
                <a:cxn ang="0">
                  <a:pos x="12" y="129"/>
                </a:cxn>
                <a:cxn ang="0">
                  <a:pos x="12" y="129"/>
                </a:cxn>
                <a:cxn ang="0">
                  <a:pos x="6" y="135"/>
                </a:cxn>
                <a:cxn ang="0">
                  <a:pos x="6" y="142"/>
                </a:cxn>
                <a:cxn ang="0">
                  <a:pos x="0" y="142"/>
                </a:cxn>
                <a:cxn ang="0">
                  <a:pos x="0" y="148"/>
                </a:cxn>
                <a:cxn ang="0">
                  <a:pos x="25" y="271"/>
                </a:cxn>
              </a:cxnLst>
              <a:rect l="0" t="0" r="r" b="b"/>
              <a:pathLst>
                <a:path w="122" h="271">
                  <a:moveTo>
                    <a:pt x="25" y="271"/>
                  </a:moveTo>
                  <a:lnTo>
                    <a:pt x="25" y="264"/>
                  </a:lnTo>
                  <a:lnTo>
                    <a:pt x="32" y="264"/>
                  </a:lnTo>
                  <a:lnTo>
                    <a:pt x="32" y="264"/>
                  </a:lnTo>
                  <a:lnTo>
                    <a:pt x="32" y="258"/>
                  </a:lnTo>
                  <a:lnTo>
                    <a:pt x="38" y="258"/>
                  </a:lnTo>
                  <a:lnTo>
                    <a:pt x="38" y="251"/>
                  </a:lnTo>
                  <a:lnTo>
                    <a:pt x="38" y="251"/>
                  </a:lnTo>
                  <a:lnTo>
                    <a:pt x="45" y="245"/>
                  </a:lnTo>
                  <a:lnTo>
                    <a:pt x="45" y="245"/>
                  </a:lnTo>
                  <a:lnTo>
                    <a:pt x="45" y="238"/>
                  </a:lnTo>
                  <a:lnTo>
                    <a:pt x="51" y="238"/>
                  </a:lnTo>
                  <a:lnTo>
                    <a:pt x="51" y="232"/>
                  </a:lnTo>
                  <a:lnTo>
                    <a:pt x="51" y="225"/>
                  </a:lnTo>
                  <a:lnTo>
                    <a:pt x="57" y="225"/>
                  </a:lnTo>
                  <a:lnTo>
                    <a:pt x="57" y="219"/>
                  </a:lnTo>
                  <a:lnTo>
                    <a:pt x="57" y="213"/>
                  </a:lnTo>
                  <a:lnTo>
                    <a:pt x="64" y="213"/>
                  </a:lnTo>
                  <a:lnTo>
                    <a:pt x="64" y="206"/>
                  </a:lnTo>
                  <a:lnTo>
                    <a:pt x="70" y="200"/>
                  </a:lnTo>
                  <a:lnTo>
                    <a:pt x="70" y="193"/>
                  </a:lnTo>
                  <a:lnTo>
                    <a:pt x="70" y="187"/>
                  </a:lnTo>
                  <a:lnTo>
                    <a:pt x="70" y="187"/>
                  </a:lnTo>
                  <a:lnTo>
                    <a:pt x="77" y="180"/>
                  </a:lnTo>
                  <a:lnTo>
                    <a:pt x="77" y="174"/>
                  </a:lnTo>
                  <a:lnTo>
                    <a:pt x="77" y="167"/>
                  </a:lnTo>
                  <a:lnTo>
                    <a:pt x="83" y="161"/>
                  </a:lnTo>
                  <a:lnTo>
                    <a:pt x="83" y="155"/>
                  </a:lnTo>
                  <a:lnTo>
                    <a:pt x="83" y="148"/>
                  </a:lnTo>
                  <a:lnTo>
                    <a:pt x="89" y="142"/>
                  </a:lnTo>
                  <a:lnTo>
                    <a:pt x="89" y="135"/>
                  </a:lnTo>
                  <a:lnTo>
                    <a:pt x="89" y="129"/>
                  </a:lnTo>
                  <a:lnTo>
                    <a:pt x="89" y="122"/>
                  </a:lnTo>
                  <a:lnTo>
                    <a:pt x="96" y="116"/>
                  </a:lnTo>
                  <a:lnTo>
                    <a:pt x="96" y="109"/>
                  </a:lnTo>
                  <a:lnTo>
                    <a:pt x="96" y="103"/>
                  </a:lnTo>
                  <a:lnTo>
                    <a:pt x="96" y="97"/>
                  </a:lnTo>
                  <a:lnTo>
                    <a:pt x="122" y="122"/>
                  </a:lnTo>
                  <a:lnTo>
                    <a:pt x="83" y="0"/>
                  </a:lnTo>
                  <a:lnTo>
                    <a:pt x="19" y="13"/>
                  </a:lnTo>
                  <a:lnTo>
                    <a:pt x="45" y="39"/>
                  </a:lnTo>
                  <a:lnTo>
                    <a:pt x="45" y="51"/>
                  </a:lnTo>
                  <a:lnTo>
                    <a:pt x="38" y="58"/>
                  </a:lnTo>
                  <a:lnTo>
                    <a:pt x="38" y="64"/>
                  </a:lnTo>
                  <a:lnTo>
                    <a:pt x="38" y="77"/>
                  </a:lnTo>
                  <a:lnTo>
                    <a:pt x="32" y="84"/>
                  </a:lnTo>
                  <a:lnTo>
                    <a:pt x="32" y="90"/>
                  </a:lnTo>
                  <a:lnTo>
                    <a:pt x="25" y="97"/>
                  </a:lnTo>
                  <a:lnTo>
                    <a:pt x="25" y="103"/>
                  </a:lnTo>
                  <a:lnTo>
                    <a:pt x="25" y="109"/>
                  </a:lnTo>
                  <a:lnTo>
                    <a:pt x="19" y="116"/>
                  </a:lnTo>
                  <a:lnTo>
                    <a:pt x="19" y="122"/>
                  </a:lnTo>
                  <a:lnTo>
                    <a:pt x="12" y="129"/>
                  </a:lnTo>
                  <a:lnTo>
                    <a:pt x="12" y="129"/>
                  </a:lnTo>
                  <a:lnTo>
                    <a:pt x="6" y="135"/>
                  </a:lnTo>
                  <a:lnTo>
                    <a:pt x="6" y="142"/>
                  </a:lnTo>
                  <a:lnTo>
                    <a:pt x="0" y="142"/>
                  </a:lnTo>
                  <a:lnTo>
                    <a:pt x="0" y="148"/>
                  </a:lnTo>
                  <a:lnTo>
                    <a:pt x="25" y="271"/>
                  </a:lnTo>
                  <a:close/>
                </a:path>
              </a:pathLst>
            </a:custGeom>
            <a:solidFill>
              <a:srgbClr val="FF00FF"/>
            </a:solidFill>
            <a:ln w="20638">
              <a:solidFill>
                <a:srgbClr val="000000"/>
              </a:solidFill>
              <a:prstDash val="solid"/>
              <a:round/>
              <a:headEnd/>
              <a:tailEnd/>
            </a:ln>
          </p:spPr>
          <p:txBody>
            <a:bodyPr/>
            <a:lstStyle/>
            <a:p>
              <a:endParaRPr lang="en-US"/>
            </a:p>
          </p:txBody>
        </p:sp>
        <p:sp>
          <p:nvSpPr>
            <p:cNvPr id="45065" name="Freeform 9"/>
            <p:cNvSpPr>
              <a:spLocks/>
            </p:cNvSpPr>
            <p:nvPr/>
          </p:nvSpPr>
          <p:spPr bwMode="auto">
            <a:xfrm>
              <a:off x="1920" y="1559"/>
              <a:ext cx="240" cy="353"/>
            </a:xfrm>
            <a:custGeom>
              <a:avLst/>
              <a:gdLst/>
              <a:ahLst/>
              <a:cxnLst>
                <a:cxn ang="0">
                  <a:pos x="141" y="0"/>
                </a:cxn>
                <a:cxn ang="0">
                  <a:pos x="135" y="7"/>
                </a:cxn>
                <a:cxn ang="0">
                  <a:pos x="135" y="7"/>
                </a:cxn>
                <a:cxn ang="0">
                  <a:pos x="129" y="7"/>
                </a:cxn>
                <a:cxn ang="0">
                  <a:pos x="129" y="13"/>
                </a:cxn>
                <a:cxn ang="0">
                  <a:pos x="122" y="13"/>
                </a:cxn>
                <a:cxn ang="0">
                  <a:pos x="122" y="19"/>
                </a:cxn>
                <a:cxn ang="0">
                  <a:pos x="116" y="19"/>
                </a:cxn>
                <a:cxn ang="0">
                  <a:pos x="116" y="26"/>
                </a:cxn>
                <a:cxn ang="0">
                  <a:pos x="109" y="26"/>
                </a:cxn>
                <a:cxn ang="0">
                  <a:pos x="109" y="32"/>
                </a:cxn>
                <a:cxn ang="0">
                  <a:pos x="103" y="32"/>
                </a:cxn>
                <a:cxn ang="0">
                  <a:pos x="103" y="39"/>
                </a:cxn>
                <a:cxn ang="0">
                  <a:pos x="97" y="45"/>
                </a:cxn>
                <a:cxn ang="0">
                  <a:pos x="97" y="45"/>
                </a:cxn>
                <a:cxn ang="0">
                  <a:pos x="90" y="52"/>
                </a:cxn>
                <a:cxn ang="0">
                  <a:pos x="90" y="58"/>
                </a:cxn>
                <a:cxn ang="0">
                  <a:pos x="84" y="65"/>
                </a:cxn>
                <a:cxn ang="0">
                  <a:pos x="84" y="65"/>
                </a:cxn>
                <a:cxn ang="0">
                  <a:pos x="77" y="71"/>
                </a:cxn>
                <a:cxn ang="0">
                  <a:pos x="77" y="77"/>
                </a:cxn>
                <a:cxn ang="0">
                  <a:pos x="71" y="84"/>
                </a:cxn>
                <a:cxn ang="0">
                  <a:pos x="71" y="84"/>
                </a:cxn>
                <a:cxn ang="0">
                  <a:pos x="71" y="90"/>
                </a:cxn>
                <a:cxn ang="0">
                  <a:pos x="64" y="97"/>
                </a:cxn>
                <a:cxn ang="0">
                  <a:pos x="64" y="103"/>
                </a:cxn>
                <a:cxn ang="0">
                  <a:pos x="58" y="110"/>
                </a:cxn>
                <a:cxn ang="0">
                  <a:pos x="58" y="116"/>
                </a:cxn>
                <a:cxn ang="0">
                  <a:pos x="58" y="123"/>
                </a:cxn>
                <a:cxn ang="0">
                  <a:pos x="52" y="129"/>
                </a:cxn>
                <a:cxn ang="0">
                  <a:pos x="52" y="136"/>
                </a:cxn>
                <a:cxn ang="0">
                  <a:pos x="45" y="142"/>
                </a:cxn>
                <a:cxn ang="0">
                  <a:pos x="45" y="148"/>
                </a:cxn>
                <a:cxn ang="0">
                  <a:pos x="45" y="155"/>
                </a:cxn>
                <a:cxn ang="0">
                  <a:pos x="39" y="161"/>
                </a:cxn>
                <a:cxn ang="0">
                  <a:pos x="39" y="168"/>
                </a:cxn>
                <a:cxn ang="0">
                  <a:pos x="39" y="174"/>
                </a:cxn>
                <a:cxn ang="0">
                  <a:pos x="39" y="181"/>
                </a:cxn>
                <a:cxn ang="0">
                  <a:pos x="0" y="155"/>
                </a:cxn>
                <a:cxn ang="0">
                  <a:pos x="52" y="277"/>
                </a:cxn>
                <a:cxn ang="0">
                  <a:pos x="148" y="258"/>
                </a:cxn>
                <a:cxn ang="0">
                  <a:pos x="109" y="232"/>
                </a:cxn>
                <a:cxn ang="0">
                  <a:pos x="116" y="226"/>
                </a:cxn>
                <a:cxn ang="0">
                  <a:pos x="116" y="213"/>
                </a:cxn>
                <a:cxn ang="0">
                  <a:pos x="122" y="206"/>
                </a:cxn>
                <a:cxn ang="0">
                  <a:pos x="122" y="200"/>
                </a:cxn>
                <a:cxn ang="0">
                  <a:pos x="129" y="187"/>
                </a:cxn>
                <a:cxn ang="0">
                  <a:pos x="129" y="181"/>
                </a:cxn>
                <a:cxn ang="0">
                  <a:pos x="135" y="174"/>
                </a:cxn>
                <a:cxn ang="0">
                  <a:pos x="135" y="168"/>
                </a:cxn>
                <a:cxn ang="0">
                  <a:pos x="141" y="161"/>
                </a:cxn>
                <a:cxn ang="0">
                  <a:pos x="148" y="155"/>
                </a:cxn>
                <a:cxn ang="0">
                  <a:pos x="148" y="148"/>
                </a:cxn>
                <a:cxn ang="0">
                  <a:pos x="154" y="148"/>
                </a:cxn>
                <a:cxn ang="0">
                  <a:pos x="154" y="142"/>
                </a:cxn>
                <a:cxn ang="0">
                  <a:pos x="161" y="136"/>
                </a:cxn>
                <a:cxn ang="0">
                  <a:pos x="167" y="129"/>
                </a:cxn>
                <a:cxn ang="0">
                  <a:pos x="167" y="129"/>
                </a:cxn>
                <a:cxn ang="0">
                  <a:pos x="174" y="123"/>
                </a:cxn>
                <a:cxn ang="0">
                  <a:pos x="141" y="0"/>
                </a:cxn>
              </a:cxnLst>
              <a:rect l="0" t="0" r="r" b="b"/>
              <a:pathLst>
                <a:path w="174" h="277">
                  <a:moveTo>
                    <a:pt x="141" y="0"/>
                  </a:moveTo>
                  <a:lnTo>
                    <a:pt x="135" y="7"/>
                  </a:lnTo>
                  <a:lnTo>
                    <a:pt x="135" y="7"/>
                  </a:lnTo>
                  <a:lnTo>
                    <a:pt x="129" y="7"/>
                  </a:lnTo>
                  <a:lnTo>
                    <a:pt x="129" y="13"/>
                  </a:lnTo>
                  <a:lnTo>
                    <a:pt x="122" y="13"/>
                  </a:lnTo>
                  <a:lnTo>
                    <a:pt x="122" y="19"/>
                  </a:lnTo>
                  <a:lnTo>
                    <a:pt x="116" y="19"/>
                  </a:lnTo>
                  <a:lnTo>
                    <a:pt x="116" y="26"/>
                  </a:lnTo>
                  <a:lnTo>
                    <a:pt x="109" y="26"/>
                  </a:lnTo>
                  <a:lnTo>
                    <a:pt x="109" y="32"/>
                  </a:lnTo>
                  <a:lnTo>
                    <a:pt x="103" y="32"/>
                  </a:lnTo>
                  <a:lnTo>
                    <a:pt x="103" y="39"/>
                  </a:lnTo>
                  <a:lnTo>
                    <a:pt x="97" y="45"/>
                  </a:lnTo>
                  <a:lnTo>
                    <a:pt x="97" y="45"/>
                  </a:lnTo>
                  <a:lnTo>
                    <a:pt x="90" y="52"/>
                  </a:lnTo>
                  <a:lnTo>
                    <a:pt x="90" y="58"/>
                  </a:lnTo>
                  <a:lnTo>
                    <a:pt x="84" y="65"/>
                  </a:lnTo>
                  <a:lnTo>
                    <a:pt x="84" y="65"/>
                  </a:lnTo>
                  <a:lnTo>
                    <a:pt x="77" y="71"/>
                  </a:lnTo>
                  <a:lnTo>
                    <a:pt x="77" y="77"/>
                  </a:lnTo>
                  <a:lnTo>
                    <a:pt x="71" y="84"/>
                  </a:lnTo>
                  <a:lnTo>
                    <a:pt x="71" y="84"/>
                  </a:lnTo>
                  <a:lnTo>
                    <a:pt x="71" y="90"/>
                  </a:lnTo>
                  <a:lnTo>
                    <a:pt x="64" y="97"/>
                  </a:lnTo>
                  <a:lnTo>
                    <a:pt x="64" y="103"/>
                  </a:lnTo>
                  <a:lnTo>
                    <a:pt x="58" y="110"/>
                  </a:lnTo>
                  <a:lnTo>
                    <a:pt x="58" y="116"/>
                  </a:lnTo>
                  <a:lnTo>
                    <a:pt x="58" y="123"/>
                  </a:lnTo>
                  <a:lnTo>
                    <a:pt x="52" y="129"/>
                  </a:lnTo>
                  <a:lnTo>
                    <a:pt x="52" y="136"/>
                  </a:lnTo>
                  <a:lnTo>
                    <a:pt x="45" y="142"/>
                  </a:lnTo>
                  <a:lnTo>
                    <a:pt x="45" y="148"/>
                  </a:lnTo>
                  <a:lnTo>
                    <a:pt x="45" y="155"/>
                  </a:lnTo>
                  <a:lnTo>
                    <a:pt x="39" y="161"/>
                  </a:lnTo>
                  <a:lnTo>
                    <a:pt x="39" y="168"/>
                  </a:lnTo>
                  <a:lnTo>
                    <a:pt x="39" y="174"/>
                  </a:lnTo>
                  <a:lnTo>
                    <a:pt x="39" y="181"/>
                  </a:lnTo>
                  <a:lnTo>
                    <a:pt x="0" y="155"/>
                  </a:lnTo>
                  <a:lnTo>
                    <a:pt x="52" y="277"/>
                  </a:lnTo>
                  <a:lnTo>
                    <a:pt x="148" y="258"/>
                  </a:lnTo>
                  <a:lnTo>
                    <a:pt x="109" y="232"/>
                  </a:lnTo>
                  <a:lnTo>
                    <a:pt x="116" y="226"/>
                  </a:lnTo>
                  <a:lnTo>
                    <a:pt x="116" y="213"/>
                  </a:lnTo>
                  <a:lnTo>
                    <a:pt x="122" y="206"/>
                  </a:lnTo>
                  <a:lnTo>
                    <a:pt x="122" y="200"/>
                  </a:lnTo>
                  <a:lnTo>
                    <a:pt x="129" y="187"/>
                  </a:lnTo>
                  <a:lnTo>
                    <a:pt x="129" y="181"/>
                  </a:lnTo>
                  <a:lnTo>
                    <a:pt x="135" y="174"/>
                  </a:lnTo>
                  <a:lnTo>
                    <a:pt x="135" y="168"/>
                  </a:lnTo>
                  <a:lnTo>
                    <a:pt x="141" y="161"/>
                  </a:lnTo>
                  <a:lnTo>
                    <a:pt x="148" y="155"/>
                  </a:lnTo>
                  <a:lnTo>
                    <a:pt x="148" y="148"/>
                  </a:lnTo>
                  <a:lnTo>
                    <a:pt x="154" y="148"/>
                  </a:lnTo>
                  <a:lnTo>
                    <a:pt x="154" y="142"/>
                  </a:lnTo>
                  <a:lnTo>
                    <a:pt x="161" y="136"/>
                  </a:lnTo>
                  <a:lnTo>
                    <a:pt x="167" y="129"/>
                  </a:lnTo>
                  <a:lnTo>
                    <a:pt x="167" y="129"/>
                  </a:lnTo>
                  <a:lnTo>
                    <a:pt x="174" y="123"/>
                  </a:lnTo>
                  <a:lnTo>
                    <a:pt x="141" y="0"/>
                  </a:lnTo>
                  <a:close/>
                </a:path>
              </a:pathLst>
            </a:custGeom>
            <a:solidFill>
              <a:srgbClr val="00FF00"/>
            </a:solidFill>
            <a:ln w="20638">
              <a:solidFill>
                <a:srgbClr val="000000"/>
              </a:solidFill>
              <a:prstDash val="solid"/>
              <a:round/>
              <a:headEnd/>
              <a:tailEnd/>
            </a:ln>
          </p:spPr>
          <p:txBody>
            <a:bodyPr/>
            <a:lstStyle/>
            <a:p>
              <a:endParaRPr lang="en-US"/>
            </a:p>
          </p:txBody>
        </p:sp>
        <p:sp>
          <p:nvSpPr>
            <p:cNvPr id="45066" name="Line 10"/>
            <p:cNvSpPr>
              <a:spLocks noChangeShapeType="1"/>
            </p:cNvSpPr>
            <p:nvPr/>
          </p:nvSpPr>
          <p:spPr bwMode="auto">
            <a:xfrm rot="-10800000" flipH="1" flipV="1">
              <a:off x="2166" y="4032"/>
              <a:ext cx="360" cy="0"/>
            </a:xfrm>
            <a:prstGeom prst="line">
              <a:avLst/>
            </a:prstGeom>
            <a:noFill/>
            <a:ln w="28575">
              <a:solidFill>
                <a:srgbClr val="000000"/>
              </a:solidFill>
              <a:prstDash val="dash"/>
              <a:round/>
              <a:headEnd/>
              <a:tailEnd type="triangle" w="med" len="med"/>
            </a:ln>
            <a:effectLst/>
          </p:spPr>
          <p:txBody>
            <a:bodyPr wrap="none" anchor="ctr"/>
            <a:lstStyle/>
            <a:p>
              <a:endParaRPr lang="en-US"/>
            </a:p>
          </p:txBody>
        </p:sp>
        <p:sp>
          <p:nvSpPr>
            <p:cNvPr id="45067" name="Line 11"/>
            <p:cNvSpPr>
              <a:spLocks noChangeShapeType="1"/>
            </p:cNvSpPr>
            <p:nvPr/>
          </p:nvSpPr>
          <p:spPr bwMode="auto">
            <a:xfrm>
              <a:off x="2166" y="3888"/>
              <a:ext cx="384" cy="0"/>
            </a:xfrm>
            <a:prstGeom prst="line">
              <a:avLst/>
            </a:prstGeom>
            <a:noFill/>
            <a:ln w="28575">
              <a:solidFill>
                <a:srgbClr val="000000"/>
              </a:solidFill>
              <a:round/>
              <a:headEnd/>
              <a:tailEnd type="triangle" w="med" len="med"/>
            </a:ln>
            <a:effectLst/>
          </p:spPr>
          <p:txBody>
            <a:bodyPr/>
            <a:lstStyle/>
            <a:p>
              <a:endParaRPr lang="en-US"/>
            </a:p>
          </p:txBody>
        </p:sp>
        <p:sp>
          <p:nvSpPr>
            <p:cNvPr id="45068" name="Text Box 12"/>
            <p:cNvSpPr txBox="1">
              <a:spLocks noChangeArrowheads="1"/>
            </p:cNvSpPr>
            <p:nvPr/>
          </p:nvSpPr>
          <p:spPr bwMode="auto">
            <a:xfrm>
              <a:off x="2646" y="3810"/>
              <a:ext cx="1215" cy="282"/>
            </a:xfrm>
            <a:prstGeom prst="rect">
              <a:avLst/>
            </a:prstGeom>
            <a:noFill/>
            <a:ln w="9525">
              <a:noFill/>
              <a:miter lim="800000"/>
              <a:headEnd/>
              <a:tailEnd/>
            </a:ln>
            <a:effectLst/>
          </p:spPr>
          <p:txBody>
            <a:bodyPr wrap="none">
              <a:spAutoFit/>
            </a:bodyPr>
            <a:lstStyle/>
            <a:p>
              <a:pPr eaLnBrk="0" hangingPunct="0"/>
              <a:r>
                <a:rPr lang="en-GB" sz="1000" b="1">
                  <a:effectLst>
                    <a:outerShdw blurRad="38100" dist="38100" dir="2700000" algn="tl">
                      <a:srgbClr val="FFFFFF"/>
                    </a:outerShdw>
                  </a:effectLst>
                  <a:latin typeface="Century Gothic" pitchFamily="34" charset="0"/>
                </a:rPr>
                <a:t>Value-adding activities </a:t>
              </a:r>
            </a:p>
            <a:p>
              <a:pPr eaLnBrk="0" hangingPunct="0"/>
              <a:r>
                <a:rPr lang="en-GB" sz="1000" b="1">
                  <a:effectLst>
                    <a:outerShdw blurRad="38100" dist="38100" dir="2700000" algn="tl">
                      <a:srgbClr val="FFFFFF"/>
                    </a:outerShdw>
                  </a:effectLst>
                  <a:latin typeface="Century Gothic" pitchFamily="34" charset="0"/>
                </a:rPr>
                <a:t>Information flow</a:t>
              </a:r>
            </a:p>
          </p:txBody>
        </p:sp>
        <p:sp>
          <p:nvSpPr>
            <p:cNvPr id="45069" name="Text Box 13"/>
            <p:cNvSpPr txBox="1">
              <a:spLocks noChangeArrowheads="1"/>
            </p:cNvSpPr>
            <p:nvPr/>
          </p:nvSpPr>
          <p:spPr bwMode="auto">
            <a:xfrm>
              <a:off x="2109" y="3590"/>
              <a:ext cx="343" cy="195"/>
            </a:xfrm>
            <a:prstGeom prst="rect">
              <a:avLst/>
            </a:prstGeom>
            <a:noFill/>
            <a:ln w="9525">
              <a:noFill/>
              <a:miter lim="800000"/>
              <a:headEnd/>
              <a:tailEnd/>
            </a:ln>
            <a:effectLst/>
          </p:spPr>
          <p:txBody>
            <a:bodyPr wrap="none">
              <a:spAutoFit/>
            </a:bodyPr>
            <a:lstStyle/>
            <a:p>
              <a:pPr eaLnBrk="0" hangingPunct="0"/>
              <a:r>
                <a:rPr lang="en-GB" sz="1200" b="1">
                  <a:effectLst>
                    <a:outerShdw blurRad="38100" dist="38100" dir="2700000" algn="tl">
                      <a:srgbClr val="FFFFFF"/>
                    </a:outerShdw>
                  </a:effectLst>
                  <a:latin typeface="Century Gothic" pitchFamily="34" charset="0"/>
                </a:rPr>
                <a:t>Key</a:t>
              </a:r>
            </a:p>
          </p:txBody>
        </p:sp>
        <p:sp>
          <p:nvSpPr>
            <p:cNvPr id="45070" name="Rectangle 14"/>
            <p:cNvSpPr>
              <a:spLocks noChangeArrowheads="1"/>
            </p:cNvSpPr>
            <p:nvPr/>
          </p:nvSpPr>
          <p:spPr bwMode="auto">
            <a:xfrm>
              <a:off x="4079" y="2855"/>
              <a:ext cx="309" cy="108"/>
            </a:xfrm>
            <a:prstGeom prst="rect">
              <a:avLst/>
            </a:prstGeom>
            <a:noFill/>
            <a:ln w="9525">
              <a:noFill/>
              <a:miter lim="800000"/>
              <a:headEnd/>
              <a:tailEnd/>
            </a:ln>
          </p:spPr>
          <p:txBody>
            <a:bodyPr wrap="none" lIns="0" tIns="0" rIns="0" bIns="0">
              <a:spAutoFit/>
            </a:bodyPr>
            <a:lstStyle/>
            <a:p>
              <a:pPr eaLnBrk="0" hangingPunct="0"/>
              <a:r>
                <a:rPr lang="en-GB" sz="1000" b="1">
                  <a:solidFill>
                    <a:srgbClr val="000000"/>
                  </a:solidFill>
                  <a:effectLst>
                    <a:outerShdw blurRad="38100" dist="38100" dir="2700000" algn="tl">
                      <a:srgbClr val="FFFFFF"/>
                    </a:outerShdw>
                  </a:effectLst>
                  <a:latin typeface="Century Gothic" pitchFamily="34" charset="0"/>
                </a:rPr>
                <a:t>Output</a:t>
              </a:r>
              <a:endParaRPr lang="en-GB" sz="3200" b="1">
                <a:solidFill>
                  <a:srgbClr val="FFFFFF"/>
                </a:solidFill>
                <a:effectLst>
                  <a:outerShdw blurRad="38100" dist="38100" dir="2700000" algn="tl">
                    <a:srgbClr val="000000"/>
                  </a:outerShdw>
                </a:effectLst>
                <a:latin typeface="Century Gothic" pitchFamily="34" charset="0"/>
              </a:endParaRPr>
            </a:p>
          </p:txBody>
        </p:sp>
        <p:sp>
          <p:nvSpPr>
            <p:cNvPr id="45071" name="AutoShape 15"/>
            <p:cNvSpPr>
              <a:spLocks noChangeArrowheads="1"/>
            </p:cNvSpPr>
            <p:nvPr/>
          </p:nvSpPr>
          <p:spPr bwMode="auto">
            <a:xfrm>
              <a:off x="1344" y="695"/>
              <a:ext cx="2880" cy="455"/>
            </a:xfrm>
            <a:prstGeom prst="roundRect">
              <a:avLst>
                <a:gd name="adj" fmla="val 16667"/>
              </a:avLst>
            </a:prstGeom>
            <a:solidFill>
              <a:srgbClr val="CCFFFF"/>
            </a:solidFill>
            <a:ln w="9525">
              <a:solidFill>
                <a:srgbClr val="000000"/>
              </a:solidFill>
              <a:round/>
              <a:headEnd/>
              <a:tailEnd/>
            </a:ln>
          </p:spPr>
          <p:txBody>
            <a:bodyPr/>
            <a:lstStyle/>
            <a:p>
              <a:pPr algn="ctr" eaLnBrk="0" hangingPunct="0"/>
              <a:r>
                <a:rPr lang="en-GB" sz="1400" b="1">
                  <a:effectLst>
                    <a:outerShdw blurRad="38100" dist="38100" dir="2700000" algn="tl">
                      <a:srgbClr val="FFFFFF"/>
                    </a:outerShdw>
                  </a:effectLst>
                  <a:latin typeface="Century Gothic" pitchFamily="34" charset="0"/>
                </a:rPr>
                <a:t>Continual improvement of </a:t>
              </a:r>
            </a:p>
            <a:p>
              <a:pPr algn="ctr" eaLnBrk="0" hangingPunct="0"/>
              <a:r>
                <a:rPr lang="en-GB" sz="1400" b="1">
                  <a:effectLst>
                    <a:outerShdw blurRad="38100" dist="38100" dir="2700000" algn="tl">
                      <a:srgbClr val="FFFFFF"/>
                    </a:outerShdw>
                  </a:effectLst>
                  <a:latin typeface="Century Gothic" pitchFamily="34" charset="0"/>
                </a:rPr>
                <a:t>the quality management system</a:t>
              </a:r>
            </a:p>
          </p:txBody>
        </p:sp>
        <p:grpSp>
          <p:nvGrpSpPr>
            <p:cNvPr id="3" name="Group 16"/>
            <p:cNvGrpSpPr>
              <a:grpSpLocks/>
            </p:cNvGrpSpPr>
            <p:nvPr/>
          </p:nvGrpSpPr>
          <p:grpSpPr bwMode="auto">
            <a:xfrm>
              <a:off x="3375" y="1084"/>
              <a:ext cx="513" cy="907"/>
              <a:chOff x="3327" y="1278"/>
              <a:chExt cx="372" cy="645"/>
            </a:xfrm>
          </p:grpSpPr>
          <p:sp>
            <p:nvSpPr>
              <p:cNvPr id="45073" name="Freeform 17"/>
              <p:cNvSpPr>
                <a:spLocks/>
              </p:cNvSpPr>
              <p:nvPr/>
            </p:nvSpPr>
            <p:spPr bwMode="auto">
              <a:xfrm>
                <a:off x="3327" y="1459"/>
                <a:ext cx="128" cy="109"/>
              </a:xfrm>
              <a:custGeom>
                <a:avLst/>
                <a:gdLst/>
                <a:ahLst/>
                <a:cxnLst>
                  <a:cxn ang="0">
                    <a:pos x="45" y="109"/>
                  </a:cxn>
                  <a:cxn ang="0">
                    <a:pos x="0" y="83"/>
                  </a:cxn>
                  <a:cxn ang="0">
                    <a:pos x="90" y="0"/>
                  </a:cxn>
                  <a:cxn ang="0">
                    <a:pos x="109" y="12"/>
                  </a:cxn>
                  <a:cxn ang="0">
                    <a:pos x="128" y="32"/>
                  </a:cxn>
                  <a:cxn ang="0">
                    <a:pos x="45" y="109"/>
                  </a:cxn>
                </a:cxnLst>
                <a:rect l="0" t="0" r="r" b="b"/>
                <a:pathLst>
                  <a:path w="128" h="109">
                    <a:moveTo>
                      <a:pt x="45" y="109"/>
                    </a:moveTo>
                    <a:lnTo>
                      <a:pt x="0" y="83"/>
                    </a:lnTo>
                    <a:lnTo>
                      <a:pt x="90" y="0"/>
                    </a:lnTo>
                    <a:lnTo>
                      <a:pt x="109" y="12"/>
                    </a:lnTo>
                    <a:lnTo>
                      <a:pt x="128" y="32"/>
                    </a:lnTo>
                    <a:lnTo>
                      <a:pt x="45" y="109"/>
                    </a:lnTo>
                    <a:close/>
                  </a:path>
                </a:pathLst>
              </a:custGeom>
              <a:solidFill>
                <a:srgbClr val="339966"/>
              </a:solidFill>
              <a:ln w="9525">
                <a:solidFill>
                  <a:srgbClr val="000000"/>
                </a:solidFill>
                <a:prstDash val="solid"/>
                <a:round/>
                <a:headEnd/>
                <a:tailEnd/>
              </a:ln>
            </p:spPr>
            <p:txBody>
              <a:bodyPr/>
              <a:lstStyle/>
              <a:p>
                <a:endParaRPr lang="en-US"/>
              </a:p>
            </p:txBody>
          </p:sp>
          <p:sp>
            <p:nvSpPr>
              <p:cNvPr id="45074" name="Freeform 18"/>
              <p:cNvSpPr>
                <a:spLocks/>
              </p:cNvSpPr>
              <p:nvPr/>
            </p:nvSpPr>
            <p:spPr bwMode="auto">
              <a:xfrm>
                <a:off x="3506" y="1278"/>
                <a:ext cx="122" cy="110"/>
              </a:xfrm>
              <a:custGeom>
                <a:avLst/>
                <a:gdLst/>
                <a:ahLst/>
                <a:cxnLst>
                  <a:cxn ang="0">
                    <a:pos x="122" y="19"/>
                  </a:cxn>
                  <a:cxn ang="0">
                    <a:pos x="84" y="0"/>
                  </a:cxn>
                  <a:cxn ang="0">
                    <a:pos x="0" y="84"/>
                  </a:cxn>
                  <a:cxn ang="0">
                    <a:pos x="52" y="110"/>
                  </a:cxn>
                  <a:cxn ang="0">
                    <a:pos x="122" y="19"/>
                  </a:cxn>
                </a:cxnLst>
                <a:rect l="0" t="0" r="r" b="b"/>
                <a:pathLst>
                  <a:path w="122" h="110">
                    <a:moveTo>
                      <a:pt x="122" y="19"/>
                    </a:moveTo>
                    <a:lnTo>
                      <a:pt x="84" y="0"/>
                    </a:lnTo>
                    <a:lnTo>
                      <a:pt x="0" y="84"/>
                    </a:lnTo>
                    <a:lnTo>
                      <a:pt x="52" y="110"/>
                    </a:lnTo>
                    <a:lnTo>
                      <a:pt x="122" y="19"/>
                    </a:lnTo>
                    <a:close/>
                  </a:path>
                </a:pathLst>
              </a:custGeom>
              <a:solidFill>
                <a:srgbClr val="339966"/>
              </a:solidFill>
              <a:ln w="9525">
                <a:solidFill>
                  <a:srgbClr val="000000"/>
                </a:solidFill>
                <a:prstDash val="solid"/>
                <a:round/>
                <a:headEnd/>
                <a:tailEnd/>
              </a:ln>
            </p:spPr>
            <p:txBody>
              <a:bodyPr/>
              <a:lstStyle/>
              <a:p>
                <a:endParaRPr lang="en-US"/>
              </a:p>
            </p:txBody>
          </p:sp>
          <p:grpSp>
            <p:nvGrpSpPr>
              <p:cNvPr id="4" name="Group 19"/>
              <p:cNvGrpSpPr>
                <a:grpSpLocks/>
              </p:cNvGrpSpPr>
              <p:nvPr/>
            </p:nvGrpSpPr>
            <p:grpSpPr bwMode="auto">
              <a:xfrm>
                <a:off x="3327" y="1278"/>
                <a:ext cx="372" cy="645"/>
                <a:chOff x="3327" y="1278"/>
                <a:chExt cx="372" cy="645"/>
              </a:xfrm>
            </p:grpSpPr>
            <p:sp>
              <p:nvSpPr>
                <p:cNvPr id="45076" name="Freeform 20"/>
                <p:cNvSpPr>
                  <a:spLocks/>
                </p:cNvSpPr>
                <p:nvPr/>
              </p:nvSpPr>
              <p:spPr bwMode="auto">
                <a:xfrm>
                  <a:off x="3372" y="1297"/>
                  <a:ext cx="327" cy="626"/>
                </a:xfrm>
                <a:custGeom>
                  <a:avLst/>
                  <a:gdLst/>
                  <a:ahLst/>
                  <a:cxnLst>
                    <a:cxn ang="0">
                      <a:pos x="288" y="600"/>
                    </a:cxn>
                    <a:cxn ang="0">
                      <a:pos x="301" y="574"/>
                    </a:cxn>
                    <a:cxn ang="0">
                      <a:pos x="314" y="542"/>
                    </a:cxn>
                    <a:cxn ang="0">
                      <a:pos x="321" y="510"/>
                    </a:cxn>
                    <a:cxn ang="0">
                      <a:pos x="327" y="471"/>
                    </a:cxn>
                    <a:cxn ang="0">
                      <a:pos x="327" y="426"/>
                    </a:cxn>
                    <a:cxn ang="0">
                      <a:pos x="314" y="381"/>
                    </a:cxn>
                    <a:cxn ang="0">
                      <a:pos x="308" y="342"/>
                    </a:cxn>
                    <a:cxn ang="0">
                      <a:pos x="295" y="297"/>
                    </a:cxn>
                    <a:cxn ang="0">
                      <a:pos x="282" y="252"/>
                    </a:cxn>
                    <a:cxn ang="0">
                      <a:pos x="263" y="213"/>
                    </a:cxn>
                    <a:cxn ang="0">
                      <a:pos x="237" y="162"/>
                    </a:cxn>
                    <a:cxn ang="0">
                      <a:pos x="211" y="123"/>
                    </a:cxn>
                    <a:cxn ang="0">
                      <a:pos x="179" y="91"/>
                    </a:cxn>
                    <a:cxn ang="0">
                      <a:pos x="237" y="13"/>
                    </a:cxn>
                    <a:cxn ang="0">
                      <a:pos x="199" y="26"/>
                    </a:cxn>
                    <a:cxn ang="0">
                      <a:pos x="167" y="33"/>
                    </a:cxn>
                    <a:cxn ang="0">
                      <a:pos x="134" y="39"/>
                    </a:cxn>
                    <a:cxn ang="0">
                      <a:pos x="102" y="46"/>
                    </a:cxn>
                    <a:cxn ang="0">
                      <a:pos x="64" y="46"/>
                    </a:cxn>
                    <a:cxn ang="0">
                      <a:pos x="19" y="46"/>
                    </a:cxn>
                    <a:cxn ang="0">
                      <a:pos x="0" y="58"/>
                    </a:cxn>
                    <a:cxn ang="0">
                      <a:pos x="6" y="84"/>
                    </a:cxn>
                    <a:cxn ang="0">
                      <a:pos x="13" y="110"/>
                    </a:cxn>
                    <a:cxn ang="0">
                      <a:pos x="13" y="136"/>
                    </a:cxn>
                    <a:cxn ang="0">
                      <a:pos x="13" y="162"/>
                    </a:cxn>
                    <a:cxn ang="0">
                      <a:pos x="13" y="187"/>
                    </a:cxn>
                    <a:cxn ang="0">
                      <a:pos x="13" y="213"/>
                    </a:cxn>
                    <a:cxn ang="0">
                      <a:pos x="6" y="239"/>
                    </a:cxn>
                    <a:cxn ang="0">
                      <a:pos x="0" y="271"/>
                    </a:cxn>
                    <a:cxn ang="0">
                      <a:pos x="115" y="207"/>
                    </a:cxn>
                    <a:cxn ang="0">
                      <a:pos x="160" y="258"/>
                    </a:cxn>
                    <a:cxn ang="0">
                      <a:pos x="186" y="291"/>
                    </a:cxn>
                    <a:cxn ang="0">
                      <a:pos x="211" y="342"/>
                    </a:cxn>
                    <a:cxn ang="0">
                      <a:pos x="237" y="394"/>
                    </a:cxn>
                    <a:cxn ang="0">
                      <a:pos x="250" y="439"/>
                    </a:cxn>
                    <a:cxn ang="0">
                      <a:pos x="256" y="471"/>
                    </a:cxn>
                    <a:cxn ang="0">
                      <a:pos x="256" y="510"/>
                    </a:cxn>
                    <a:cxn ang="0">
                      <a:pos x="256" y="555"/>
                    </a:cxn>
                    <a:cxn ang="0">
                      <a:pos x="231" y="606"/>
                    </a:cxn>
                  </a:cxnLst>
                  <a:rect l="0" t="0" r="r" b="b"/>
                  <a:pathLst>
                    <a:path w="327" h="626">
                      <a:moveTo>
                        <a:pt x="269" y="626"/>
                      </a:moveTo>
                      <a:lnTo>
                        <a:pt x="288" y="600"/>
                      </a:lnTo>
                      <a:lnTo>
                        <a:pt x="295" y="587"/>
                      </a:lnTo>
                      <a:lnTo>
                        <a:pt x="301" y="574"/>
                      </a:lnTo>
                      <a:lnTo>
                        <a:pt x="308" y="555"/>
                      </a:lnTo>
                      <a:lnTo>
                        <a:pt x="314" y="542"/>
                      </a:lnTo>
                      <a:lnTo>
                        <a:pt x="321" y="523"/>
                      </a:lnTo>
                      <a:lnTo>
                        <a:pt x="321" y="510"/>
                      </a:lnTo>
                      <a:lnTo>
                        <a:pt x="327" y="490"/>
                      </a:lnTo>
                      <a:lnTo>
                        <a:pt x="327" y="471"/>
                      </a:lnTo>
                      <a:lnTo>
                        <a:pt x="327" y="445"/>
                      </a:lnTo>
                      <a:lnTo>
                        <a:pt x="327" y="426"/>
                      </a:lnTo>
                      <a:lnTo>
                        <a:pt x="321" y="407"/>
                      </a:lnTo>
                      <a:lnTo>
                        <a:pt x="314" y="381"/>
                      </a:lnTo>
                      <a:lnTo>
                        <a:pt x="314" y="361"/>
                      </a:lnTo>
                      <a:lnTo>
                        <a:pt x="308" y="342"/>
                      </a:lnTo>
                      <a:lnTo>
                        <a:pt x="301" y="316"/>
                      </a:lnTo>
                      <a:lnTo>
                        <a:pt x="295" y="297"/>
                      </a:lnTo>
                      <a:lnTo>
                        <a:pt x="288" y="278"/>
                      </a:lnTo>
                      <a:lnTo>
                        <a:pt x="282" y="252"/>
                      </a:lnTo>
                      <a:lnTo>
                        <a:pt x="269" y="233"/>
                      </a:lnTo>
                      <a:lnTo>
                        <a:pt x="263" y="213"/>
                      </a:lnTo>
                      <a:lnTo>
                        <a:pt x="250" y="187"/>
                      </a:lnTo>
                      <a:lnTo>
                        <a:pt x="237" y="162"/>
                      </a:lnTo>
                      <a:lnTo>
                        <a:pt x="224" y="142"/>
                      </a:lnTo>
                      <a:lnTo>
                        <a:pt x="211" y="123"/>
                      </a:lnTo>
                      <a:lnTo>
                        <a:pt x="199" y="104"/>
                      </a:lnTo>
                      <a:lnTo>
                        <a:pt x="179" y="91"/>
                      </a:lnTo>
                      <a:lnTo>
                        <a:pt x="263" y="0"/>
                      </a:lnTo>
                      <a:lnTo>
                        <a:pt x="237" y="13"/>
                      </a:lnTo>
                      <a:lnTo>
                        <a:pt x="218" y="20"/>
                      </a:lnTo>
                      <a:lnTo>
                        <a:pt x="199" y="26"/>
                      </a:lnTo>
                      <a:lnTo>
                        <a:pt x="186" y="33"/>
                      </a:lnTo>
                      <a:lnTo>
                        <a:pt x="167" y="33"/>
                      </a:lnTo>
                      <a:lnTo>
                        <a:pt x="154" y="39"/>
                      </a:lnTo>
                      <a:lnTo>
                        <a:pt x="134" y="39"/>
                      </a:lnTo>
                      <a:lnTo>
                        <a:pt x="122" y="39"/>
                      </a:lnTo>
                      <a:lnTo>
                        <a:pt x="102" y="46"/>
                      </a:lnTo>
                      <a:lnTo>
                        <a:pt x="83" y="46"/>
                      </a:lnTo>
                      <a:lnTo>
                        <a:pt x="64" y="46"/>
                      </a:lnTo>
                      <a:lnTo>
                        <a:pt x="38" y="46"/>
                      </a:lnTo>
                      <a:lnTo>
                        <a:pt x="19" y="46"/>
                      </a:lnTo>
                      <a:lnTo>
                        <a:pt x="0" y="46"/>
                      </a:lnTo>
                      <a:lnTo>
                        <a:pt x="0" y="58"/>
                      </a:lnTo>
                      <a:lnTo>
                        <a:pt x="6" y="71"/>
                      </a:lnTo>
                      <a:lnTo>
                        <a:pt x="6" y="84"/>
                      </a:lnTo>
                      <a:lnTo>
                        <a:pt x="13" y="97"/>
                      </a:lnTo>
                      <a:lnTo>
                        <a:pt x="13" y="110"/>
                      </a:lnTo>
                      <a:lnTo>
                        <a:pt x="13" y="123"/>
                      </a:lnTo>
                      <a:lnTo>
                        <a:pt x="13" y="136"/>
                      </a:lnTo>
                      <a:lnTo>
                        <a:pt x="13" y="149"/>
                      </a:lnTo>
                      <a:lnTo>
                        <a:pt x="13" y="162"/>
                      </a:lnTo>
                      <a:lnTo>
                        <a:pt x="13" y="174"/>
                      </a:lnTo>
                      <a:lnTo>
                        <a:pt x="13" y="187"/>
                      </a:lnTo>
                      <a:lnTo>
                        <a:pt x="13" y="200"/>
                      </a:lnTo>
                      <a:lnTo>
                        <a:pt x="13" y="213"/>
                      </a:lnTo>
                      <a:lnTo>
                        <a:pt x="6" y="226"/>
                      </a:lnTo>
                      <a:lnTo>
                        <a:pt x="6" y="239"/>
                      </a:lnTo>
                      <a:lnTo>
                        <a:pt x="6" y="252"/>
                      </a:lnTo>
                      <a:lnTo>
                        <a:pt x="0" y="271"/>
                      </a:lnTo>
                      <a:lnTo>
                        <a:pt x="90" y="181"/>
                      </a:lnTo>
                      <a:lnTo>
                        <a:pt x="115" y="207"/>
                      </a:lnTo>
                      <a:lnTo>
                        <a:pt x="128" y="220"/>
                      </a:lnTo>
                      <a:lnTo>
                        <a:pt x="160" y="258"/>
                      </a:lnTo>
                      <a:lnTo>
                        <a:pt x="173" y="278"/>
                      </a:lnTo>
                      <a:lnTo>
                        <a:pt x="186" y="291"/>
                      </a:lnTo>
                      <a:lnTo>
                        <a:pt x="199" y="316"/>
                      </a:lnTo>
                      <a:lnTo>
                        <a:pt x="211" y="342"/>
                      </a:lnTo>
                      <a:lnTo>
                        <a:pt x="224" y="361"/>
                      </a:lnTo>
                      <a:lnTo>
                        <a:pt x="237" y="394"/>
                      </a:lnTo>
                      <a:lnTo>
                        <a:pt x="244" y="419"/>
                      </a:lnTo>
                      <a:lnTo>
                        <a:pt x="250" y="439"/>
                      </a:lnTo>
                      <a:lnTo>
                        <a:pt x="256" y="458"/>
                      </a:lnTo>
                      <a:lnTo>
                        <a:pt x="256" y="471"/>
                      </a:lnTo>
                      <a:lnTo>
                        <a:pt x="256" y="490"/>
                      </a:lnTo>
                      <a:lnTo>
                        <a:pt x="256" y="510"/>
                      </a:lnTo>
                      <a:lnTo>
                        <a:pt x="256" y="529"/>
                      </a:lnTo>
                      <a:lnTo>
                        <a:pt x="256" y="555"/>
                      </a:lnTo>
                      <a:lnTo>
                        <a:pt x="250" y="574"/>
                      </a:lnTo>
                      <a:lnTo>
                        <a:pt x="231" y="606"/>
                      </a:lnTo>
                      <a:lnTo>
                        <a:pt x="269" y="626"/>
                      </a:lnTo>
                      <a:close/>
                    </a:path>
                  </a:pathLst>
                </a:custGeom>
                <a:solidFill>
                  <a:srgbClr val="339966"/>
                </a:solidFill>
                <a:ln w="9525">
                  <a:solidFill>
                    <a:srgbClr val="000000"/>
                  </a:solidFill>
                  <a:prstDash val="solid"/>
                  <a:round/>
                  <a:headEnd/>
                  <a:tailEnd/>
                </a:ln>
              </p:spPr>
              <p:txBody>
                <a:bodyPr/>
                <a:lstStyle/>
                <a:p>
                  <a:endParaRPr lang="en-US"/>
                </a:p>
              </p:txBody>
            </p:sp>
            <p:sp>
              <p:nvSpPr>
                <p:cNvPr id="45077" name="Freeform 21"/>
                <p:cNvSpPr>
                  <a:spLocks/>
                </p:cNvSpPr>
                <p:nvPr/>
              </p:nvSpPr>
              <p:spPr bwMode="auto">
                <a:xfrm>
                  <a:off x="3327" y="1278"/>
                  <a:ext cx="340" cy="625"/>
                </a:xfrm>
                <a:custGeom>
                  <a:avLst/>
                  <a:gdLst/>
                  <a:ahLst/>
                  <a:cxnLst>
                    <a:cxn ang="0">
                      <a:pos x="301" y="606"/>
                    </a:cxn>
                    <a:cxn ang="0">
                      <a:pos x="314" y="574"/>
                    </a:cxn>
                    <a:cxn ang="0">
                      <a:pos x="327" y="542"/>
                    </a:cxn>
                    <a:cxn ang="0">
                      <a:pos x="333" y="509"/>
                    </a:cxn>
                    <a:cxn ang="0">
                      <a:pos x="340" y="471"/>
                    </a:cxn>
                    <a:cxn ang="0">
                      <a:pos x="333" y="432"/>
                    </a:cxn>
                    <a:cxn ang="0">
                      <a:pos x="327" y="387"/>
                    </a:cxn>
                    <a:cxn ang="0">
                      <a:pos x="314" y="342"/>
                    </a:cxn>
                    <a:cxn ang="0">
                      <a:pos x="301" y="297"/>
                    </a:cxn>
                    <a:cxn ang="0">
                      <a:pos x="289" y="252"/>
                    </a:cxn>
                    <a:cxn ang="0">
                      <a:pos x="269" y="206"/>
                    </a:cxn>
                    <a:cxn ang="0">
                      <a:pos x="244" y="161"/>
                    </a:cxn>
                    <a:cxn ang="0">
                      <a:pos x="212" y="123"/>
                    </a:cxn>
                    <a:cxn ang="0">
                      <a:pos x="186" y="84"/>
                    </a:cxn>
                    <a:cxn ang="0">
                      <a:pos x="244" y="7"/>
                    </a:cxn>
                    <a:cxn ang="0">
                      <a:pos x="205" y="19"/>
                    </a:cxn>
                    <a:cxn ang="0">
                      <a:pos x="167" y="32"/>
                    </a:cxn>
                    <a:cxn ang="0">
                      <a:pos x="141" y="39"/>
                    </a:cxn>
                    <a:cxn ang="0">
                      <a:pos x="102" y="39"/>
                    </a:cxn>
                    <a:cxn ang="0">
                      <a:pos x="64" y="45"/>
                    </a:cxn>
                    <a:cxn ang="0">
                      <a:pos x="19" y="39"/>
                    </a:cxn>
                    <a:cxn ang="0">
                      <a:pos x="0" y="52"/>
                    </a:cxn>
                    <a:cxn ang="0">
                      <a:pos x="6" y="77"/>
                    </a:cxn>
                    <a:cxn ang="0">
                      <a:pos x="13" y="103"/>
                    </a:cxn>
                    <a:cxn ang="0">
                      <a:pos x="13" y="129"/>
                    </a:cxn>
                    <a:cxn ang="0">
                      <a:pos x="13" y="155"/>
                    </a:cxn>
                    <a:cxn ang="0">
                      <a:pos x="13" y="181"/>
                    </a:cxn>
                    <a:cxn ang="0">
                      <a:pos x="13" y="206"/>
                    </a:cxn>
                    <a:cxn ang="0">
                      <a:pos x="6" y="232"/>
                    </a:cxn>
                    <a:cxn ang="0">
                      <a:pos x="0" y="264"/>
                    </a:cxn>
                    <a:cxn ang="0">
                      <a:pos x="115" y="200"/>
                    </a:cxn>
                    <a:cxn ang="0">
                      <a:pos x="160" y="258"/>
                    </a:cxn>
                    <a:cxn ang="0">
                      <a:pos x="186" y="290"/>
                    </a:cxn>
                    <a:cxn ang="0">
                      <a:pos x="218" y="342"/>
                    </a:cxn>
                    <a:cxn ang="0">
                      <a:pos x="244" y="380"/>
                    </a:cxn>
                    <a:cxn ang="0">
                      <a:pos x="263" y="413"/>
                    </a:cxn>
                    <a:cxn ang="0">
                      <a:pos x="276" y="451"/>
                    </a:cxn>
                    <a:cxn ang="0">
                      <a:pos x="289" y="484"/>
                    </a:cxn>
                    <a:cxn ang="0">
                      <a:pos x="289" y="522"/>
                    </a:cxn>
                    <a:cxn ang="0">
                      <a:pos x="289" y="561"/>
                    </a:cxn>
                    <a:cxn ang="0">
                      <a:pos x="289" y="600"/>
                    </a:cxn>
                  </a:cxnLst>
                  <a:rect l="0" t="0" r="r" b="b"/>
                  <a:pathLst>
                    <a:path w="340" h="625">
                      <a:moveTo>
                        <a:pt x="282" y="625"/>
                      </a:moveTo>
                      <a:lnTo>
                        <a:pt x="301" y="606"/>
                      </a:lnTo>
                      <a:lnTo>
                        <a:pt x="308" y="587"/>
                      </a:lnTo>
                      <a:lnTo>
                        <a:pt x="314" y="574"/>
                      </a:lnTo>
                      <a:lnTo>
                        <a:pt x="321" y="561"/>
                      </a:lnTo>
                      <a:lnTo>
                        <a:pt x="327" y="542"/>
                      </a:lnTo>
                      <a:lnTo>
                        <a:pt x="333" y="529"/>
                      </a:lnTo>
                      <a:lnTo>
                        <a:pt x="333" y="509"/>
                      </a:lnTo>
                      <a:lnTo>
                        <a:pt x="333" y="496"/>
                      </a:lnTo>
                      <a:lnTo>
                        <a:pt x="340" y="471"/>
                      </a:lnTo>
                      <a:lnTo>
                        <a:pt x="333" y="451"/>
                      </a:lnTo>
                      <a:lnTo>
                        <a:pt x="333" y="432"/>
                      </a:lnTo>
                      <a:lnTo>
                        <a:pt x="333" y="406"/>
                      </a:lnTo>
                      <a:lnTo>
                        <a:pt x="327" y="387"/>
                      </a:lnTo>
                      <a:lnTo>
                        <a:pt x="321" y="361"/>
                      </a:lnTo>
                      <a:lnTo>
                        <a:pt x="314" y="342"/>
                      </a:lnTo>
                      <a:lnTo>
                        <a:pt x="308" y="316"/>
                      </a:lnTo>
                      <a:lnTo>
                        <a:pt x="301" y="297"/>
                      </a:lnTo>
                      <a:lnTo>
                        <a:pt x="295" y="277"/>
                      </a:lnTo>
                      <a:lnTo>
                        <a:pt x="289" y="252"/>
                      </a:lnTo>
                      <a:lnTo>
                        <a:pt x="276" y="232"/>
                      </a:lnTo>
                      <a:lnTo>
                        <a:pt x="269" y="206"/>
                      </a:lnTo>
                      <a:lnTo>
                        <a:pt x="256" y="187"/>
                      </a:lnTo>
                      <a:lnTo>
                        <a:pt x="244" y="161"/>
                      </a:lnTo>
                      <a:lnTo>
                        <a:pt x="231" y="142"/>
                      </a:lnTo>
                      <a:lnTo>
                        <a:pt x="212" y="123"/>
                      </a:lnTo>
                      <a:lnTo>
                        <a:pt x="199" y="103"/>
                      </a:lnTo>
                      <a:lnTo>
                        <a:pt x="186" y="84"/>
                      </a:lnTo>
                      <a:lnTo>
                        <a:pt x="263" y="0"/>
                      </a:lnTo>
                      <a:lnTo>
                        <a:pt x="244" y="7"/>
                      </a:lnTo>
                      <a:lnTo>
                        <a:pt x="224" y="13"/>
                      </a:lnTo>
                      <a:lnTo>
                        <a:pt x="205" y="19"/>
                      </a:lnTo>
                      <a:lnTo>
                        <a:pt x="186" y="26"/>
                      </a:lnTo>
                      <a:lnTo>
                        <a:pt x="167" y="32"/>
                      </a:lnTo>
                      <a:lnTo>
                        <a:pt x="154" y="32"/>
                      </a:lnTo>
                      <a:lnTo>
                        <a:pt x="141" y="39"/>
                      </a:lnTo>
                      <a:lnTo>
                        <a:pt x="122" y="39"/>
                      </a:lnTo>
                      <a:lnTo>
                        <a:pt x="102" y="39"/>
                      </a:lnTo>
                      <a:lnTo>
                        <a:pt x="83" y="39"/>
                      </a:lnTo>
                      <a:lnTo>
                        <a:pt x="64" y="45"/>
                      </a:lnTo>
                      <a:lnTo>
                        <a:pt x="38" y="45"/>
                      </a:lnTo>
                      <a:lnTo>
                        <a:pt x="19" y="39"/>
                      </a:lnTo>
                      <a:lnTo>
                        <a:pt x="0" y="39"/>
                      </a:lnTo>
                      <a:lnTo>
                        <a:pt x="0" y="52"/>
                      </a:lnTo>
                      <a:lnTo>
                        <a:pt x="6" y="65"/>
                      </a:lnTo>
                      <a:lnTo>
                        <a:pt x="6" y="77"/>
                      </a:lnTo>
                      <a:lnTo>
                        <a:pt x="6" y="90"/>
                      </a:lnTo>
                      <a:lnTo>
                        <a:pt x="13" y="103"/>
                      </a:lnTo>
                      <a:lnTo>
                        <a:pt x="13" y="116"/>
                      </a:lnTo>
                      <a:lnTo>
                        <a:pt x="13" y="129"/>
                      </a:lnTo>
                      <a:lnTo>
                        <a:pt x="13" y="142"/>
                      </a:lnTo>
                      <a:lnTo>
                        <a:pt x="13" y="155"/>
                      </a:lnTo>
                      <a:lnTo>
                        <a:pt x="13" y="168"/>
                      </a:lnTo>
                      <a:lnTo>
                        <a:pt x="13" y="181"/>
                      </a:lnTo>
                      <a:lnTo>
                        <a:pt x="13" y="193"/>
                      </a:lnTo>
                      <a:lnTo>
                        <a:pt x="13" y="206"/>
                      </a:lnTo>
                      <a:lnTo>
                        <a:pt x="6" y="219"/>
                      </a:lnTo>
                      <a:lnTo>
                        <a:pt x="6" y="232"/>
                      </a:lnTo>
                      <a:lnTo>
                        <a:pt x="6" y="245"/>
                      </a:lnTo>
                      <a:lnTo>
                        <a:pt x="0" y="264"/>
                      </a:lnTo>
                      <a:lnTo>
                        <a:pt x="96" y="181"/>
                      </a:lnTo>
                      <a:lnTo>
                        <a:pt x="115" y="200"/>
                      </a:lnTo>
                      <a:lnTo>
                        <a:pt x="135" y="219"/>
                      </a:lnTo>
                      <a:lnTo>
                        <a:pt x="160" y="258"/>
                      </a:lnTo>
                      <a:lnTo>
                        <a:pt x="173" y="271"/>
                      </a:lnTo>
                      <a:lnTo>
                        <a:pt x="186" y="290"/>
                      </a:lnTo>
                      <a:lnTo>
                        <a:pt x="205" y="322"/>
                      </a:lnTo>
                      <a:lnTo>
                        <a:pt x="218" y="342"/>
                      </a:lnTo>
                      <a:lnTo>
                        <a:pt x="237" y="368"/>
                      </a:lnTo>
                      <a:lnTo>
                        <a:pt x="244" y="380"/>
                      </a:lnTo>
                      <a:lnTo>
                        <a:pt x="250" y="400"/>
                      </a:lnTo>
                      <a:lnTo>
                        <a:pt x="263" y="413"/>
                      </a:lnTo>
                      <a:lnTo>
                        <a:pt x="269" y="432"/>
                      </a:lnTo>
                      <a:lnTo>
                        <a:pt x="276" y="451"/>
                      </a:lnTo>
                      <a:lnTo>
                        <a:pt x="282" y="471"/>
                      </a:lnTo>
                      <a:lnTo>
                        <a:pt x="289" y="484"/>
                      </a:lnTo>
                      <a:lnTo>
                        <a:pt x="289" y="503"/>
                      </a:lnTo>
                      <a:lnTo>
                        <a:pt x="289" y="522"/>
                      </a:lnTo>
                      <a:lnTo>
                        <a:pt x="289" y="542"/>
                      </a:lnTo>
                      <a:lnTo>
                        <a:pt x="289" y="561"/>
                      </a:lnTo>
                      <a:lnTo>
                        <a:pt x="289" y="580"/>
                      </a:lnTo>
                      <a:lnTo>
                        <a:pt x="289" y="600"/>
                      </a:lnTo>
                      <a:lnTo>
                        <a:pt x="282" y="625"/>
                      </a:lnTo>
                      <a:close/>
                    </a:path>
                  </a:pathLst>
                </a:custGeom>
                <a:solidFill>
                  <a:srgbClr val="339966"/>
                </a:solidFill>
                <a:ln w="9525">
                  <a:solidFill>
                    <a:srgbClr val="000000"/>
                  </a:solidFill>
                  <a:prstDash val="solid"/>
                  <a:round/>
                  <a:headEnd/>
                  <a:tailEnd/>
                </a:ln>
              </p:spPr>
              <p:txBody>
                <a:bodyPr/>
                <a:lstStyle/>
                <a:p>
                  <a:endParaRPr lang="en-US"/>
                </a:p>
              </p:txBody>
            </p:sp>
          </p:grpSp>
        </p:grpSp>
        <p:sp>
          <p:nvSpPr>
            <p:cNvPr id="45078" name="Rectangle 22"/>
            <p:cNvSpPr>
              <a:spLocks noChangeArrowheads="1"/>
            </p:cNvSpPr>
            <p:nvPr/>
          </p:nvSpPr>
          <p:spPr bwMode="auto">
            <a:xfrm>
              <a:off x="4608" y="1487"/>
              <a:ext cx="960" cy="2016"/>
            </a:xfrm>
            <a:prstGeom prst="rect">
              <a:avLst/>
            </a:prstGeom>
            <a:solidFill>
              <a:srgbClr val="C0C0C0"/>
            </a:solidFill>
            <a:ln w="9525">
              <a:noFill/>
              <a:miter lim="800000"/>
              <a:headEnd/>
              <a:tailEnd/>
            </a:ln>
          </p:spPr>
          <p:txBody>
            <a:bodyPr/>
            <a:lstStyle/>
            <a:p>
              <a:pPr eaLnBrk="0" hangingPunct="0"/>
              <a:endParaRPr lang="en-US" sz="1000" b="1">
                <a:effectLst>
                  <a:outerShdw blurRad="38100" dist="38100" dir="2700000" algn="tl">
                    <a:srgbClr val="FFFFFF"/>
                  </a:outerShdw>
                </a:effectLst>
                <a:latin typeface="Century Gothic" pitchFamily="34" charset="0"/>
              </a:endParaRPr>
            </a:p>
          </p:txBody>
        </p:sp>
        <p:sp>
          <p:nvSpPr>
            <p:cNvPr id="45079" name="Rectangle 23"/>
            <p:cNvSpPr>
              <a:spLocks noChangeArrowheads="1"/>
            </p:cNvSpPr>
            <p:nvPr/>
          </p:nvSpPr>
          <p:spPr bwMode="auto">
            <a:xfrm>
              <a:off x="4560" y="1439"/>
              <a:ext cx="912" cy="1992"/>
            </a:xfrm>
            <a:prstGeom prst="rect">
              <a:avLst/>
            </a:prstGeom>
            <a:solidFill>
              <a:srgbClr val="99CCFF"/>
            </a:solidFill>
            <a:ln w="9525">
              <a:solidFill>
                <a:srgbClr val="000000"/>
              </a:solidFill>
              <a:miter lim="800000"/>
              <a:headEnd/>
              <a:tailEnd/>
            </a:ln>
          </p:spPr>
          <p:txBody>
            <a:bodyPr/>
            <a:lstStyle/>
            <a:p>
              <a:pPr eaLnBrk="0" hangingPunct="0"/>
              <a:endParaRPr lang="en-GB" sz="1200" b="1">
                <a:effectLst>
                  <a:outerShdw blurRad="38100" dist="38100" dir="2700000" algn="tl">
                    <a:srgbClr val="FFFFFF"/>
                  </a:outerShdw>
                </a:effectLst>
                <a:latin typeface="Century Gothic" pitchFamily="34" charset="0"/>
              </a:endParaRPr>
            </a:p>
            <a:p>
              <a:pPr eaLnBrk="0" hangingPunct="0"/>
              <a:endParaRPr lang="en-GB" sz="1200" b="1">
                <a:effectLst>
                  <a:outerShdw blurRad="38100" dist="38100" dir="2700000" algn="tl">
                    <a:srgbClr val="FFFFFF"/>
                  </a:outerShdw>
                </a:effectLst>
                <a:latin typeface="Century Gothic" pitchFamily="34" charset="0"/>
              </a:endParaRPr>
            </a:p>
            <a:p>
              <a:pPr eaLnBrk="0" hangingPunct="0"/>
              <a:endParaRPr lang="en-GB" sz="1200" b="1">
                <a:effectLst>
                  <a:outerShdw blurRad="38100" dist="38100" dir="2700000" algn="tl">
                    <a:srgbClr val="FFFFFF"/>
                  </a:outerShdw>
                </a:effectLst>
                <a:latin typeface="Century Gothic" pitchFamily="34" charset="0"/>
              </a:endParaRPr>
            </a:p>
            <a:p>
              <a:pPr algn="ctr" eaLnBrk="0" hangingPunct="0"/>
              <a:r>
                <a:rPr lang="en-GB" sz="1300" b="1">
                  <a:effectLst>
                    <a:outerShdw blurRad="38100" dist="38100" dir="2700000" algn="tl">
                      <a:srgbClr val="FFFFFF"/>
                    </a:outerShdw>
                  </a:effectLst>
                  <a:latin typeface="Century Gothic" pitchFamily="34" charset="0"/>
                </a:rPr>
                <a:t>Customers</a:t>
              </a:r>
            </a:p>
            <a:p>
              <a:pPr eaLnBrk="0" hangingPunct="0"/>
              <a:endParaRPr lang="en-GB" sz="1000" b="1">
                <a:effectLst>
                  <a:outerShdw blurRad="38100" dist="38100" dir="2700000" algn="tl">
                    <a:srgbClr val="FFFFFF"/>
                  </a:outerShdw>
                </a:effectLst>
                <a:latin typeface="Century Gothic" pitchFamily="34" charset="0"/>
              </a:endParaRPr>
            </a:p>
          </p:txBody>
        </p:sp>
        <p:sp>
          <p:nvSpPr>
            <p:cNvPr id="45080" name="Text Box 24"/>
            <p:cNvSpPr txBox="1">
              <a:spLocks noChangeArrowheads="1"/>
            </p:cNvSpPr>
            <p:nvPr/>
          </p:nvSpPr>
          <p:spPr bwMode="auto">
            <a:xfrm>
              <a:off x="4656" y="2063"/>
              <a:ext cx="720" cy="432"/>
            </a:xfrm>
            <a:prstGeom prst="rect">
              <a:avLst/>
            </a:prstGeom>
            <a:solidFill>
              <a:srgbClr val="99CCFF"/>
            </a:solidFill>
            <a:ln w="9525" cap="rnd">
              <a:solidFill>
                <a:srgbClr val="000000"/>
              </a:solidFill>
              <a:prstDash val="sysDot"/>
              <a:miter lim="800000"/>
              <a:headEnd/>
              <a:tailEnd/>
            </a:ln>
          </p:spPr>
          <p:txBody>
            <a:bodyPr/>
            <a:lstStyle/>
            <a:p>
              <a:pPr eaLnBrk="0" hangingPunct="0"/>
              <a:endParaRPr lang="en-GB" sz="1000" b="1">
                <a:effectLst>
                  <a:outerShdw blurRad="38100" dist="38100" dir="2700000" algn="tl">
                    <a:srgbClr val="FFFFFF"/>
                  </a:outerShdw>
                </a:effectLst>
                <a:latin typeface="Century Gothic" pitchFamily="34" charset="0"/>
              </a:endParaRPr>
            </a:p>
            <a:p>
              <a:pPr eaLnBrk="0" hangingPunct="0"/>
              <a:r>
                <a:rPr lang="en-GB" sz="1000" b="1">
                  <a:effectLst>
                    <a:outerShdw blurRad="38100" dist="38100" dir="2700000" algn="tl">
                      <a:srgbClr val="FFFFFF"/>
                    </a:outerShdw>
                  </a:effectLst>
                  <a:latin typeface="Century Gothic" pitchFamily="34" charset="0"/>
                </a:rPr>
                <a:t>Satisfaction</a:t>
              </a:r>
            </a:p>
          </p:txBody>
        </p:sp>
        <p:sp>
          <p:nvSpPr>
            <p:cNvPr id="45081" name="Rectangle 25"/>
            <p:cNvSpPr>
              <a:spLocks noChangeArrowheads="1"/>
            </p:cNvSpPr>
            <p:nvPr/>
          </p:nvSpPr>
          <p:spPr bwMode="auto">
            <a:xfrm>
              <a:off x="288" y="1463"/>
              <a:ext cx="960" cy="2040"/>
            </a:xfrm>
            <a:prstGeom prst="rect">
              <a:avLst/>
            </a:prstGeom>
            <a:solidFill>
              <a:srgbClr val="C0C0C0"/>
            </a:solidFill>
            <a:ln w="9525">
              <a:noFill/>
              <a:miter lim="800000"/>
              <a:headEnd/>
              <a:tailEnd/>
            </a:ln>
          </p:spPr>
          <p:txBody>
            <a:bodyPr/>
            <a:lstStyle/>
            <a:p>
              <a:pPr eaLnBrk="0" hangingPunct="0"/>
              <a:endParaRPr lang="en-US" sz="1000" b="1">
                <a:effectLst>
                  <a:outerShdw blurRad="38100" dist="38100" dir="2700000" algn="tl">
                    <a:srgbClr val="FFFFFF"/>
                  </a:outerShdw>
                </a:effectLst>
                <a:latin typeface="Century Gothic" pitchFamily="34" charset="0"/>
              </a:endParaRPr>
            </a:p>
          </p:txBody>
        </p:sp>
        <p:sp>
          <p:nvSpPr>
            <p:cNvPr id="45082" name="Rectangle 26"/>
            <p:cNvSpPr>
              <a:spLocks noChangeArrowheads="1"/>
            </p:cNvSpPr>
            <p:nvPr/>
          </p:nvSpPr>
          <p:spPr bwMode="auto">
            <a:xfrm>
              <a:off x="240" y="1415"/>
              <a:ext cx="912" cy="2016"/>
            </a:xfrm>
            <a:prstGeom prst="rect">
              <a:avLst/>
            </a:prstGeom>
            <a:solidFill>
              <a:srgbClr val="FFCC00"/>
            </a:solidFill>
            <a:ln w="9525">
              <a:solidFill>
                <a:srgbClr val="000000"/>
              </a:solidFill>
              <a:miter lim="800000"/>
              <a:headEnd/>
              <a:tailEnd/>
            </a:ln>
          </p:spPr>
          <p:txBody>
            <a:bodyPr/>
            <a:lstStyle/>
            <a:p>
              <a:pPr eaLnBrk="0" hangingPunct="0"/>
              <a:endParaRPr lang="en-GB" sz="1200" b="1">
                <a:effectLst>
                  <a:outerShdw blurRad="38100" dist="38100" dir="2700000" algn="tl">
                    <a:srgbClr val="FFFFFF"/>
                  </a:outerShdw>
                </a:effectLst>
                <a:latin typeface="Century Gothic" pitchFamily="34" charset="0"/>
              </a:endParaRPr>
            </a:p>
            <a:p>
              <a:pPr eaLnBrk="0" hangingPunct="0"/>
              <a:endParaRPr lang="en-GB" sz="1200" b="1">
                <a:effectLst>
                  <a:outerShdw blurRad="38100" dist="38100" dir="2700000" algn="tl">
                    <a:srgbClr val="FFFFFF"/>
                  </a:outerShdw>
                </a:effectLst>
                <a:latin typeface="Century Gothic" pitchFamily="34" charset="0"/>
              </a:endParaRPr>
            </a:p>
            <a:p>
              <a:pPr eaLnBrk="0" hangingPunct="0"/>
              <a:endParaRPr lang="en-GB" sz="1200" b="1">
                <a:effectLst>
                  <a:outerShdw blurRad="38100" dist="38100" dir="2700000" algn="tl">
                    <a:srgbClr val="FFFFFF"/>
                  </a:outerShdw>
                </a:effectLst>
                <a:latin typeface="Century Gothic" pitchFamily="34" charset="0"/>
              </a:endParaRPr>
            </a:p>
            <a:p>
              <a:pPr eaLnBrk="0" hangingPunct="0"/>
              <a:endParaRPr lang="en-GB" sz="1200" b="1">
                <a:effectLst>
                  <a:outerShdw blurRad="38100" dist="38100" dir="2700000" algn="tl">
                    <a:srgbClr val="FFFFFF"/>
                  </a:outerShdw>
                </a:effectLst>
                <a:latin typeface="Century Gothic" pitchFamily="34" charset="0"/>
              </a:endParaRPr>
            </a:p>
            <a:p>
              <a:pPr algn="ctr" eaLnBrk="0" hangingPunct="0"/>
              <a:r>
                <a:rPr lang="en-GB" sz="1300" b="1">
                  <a:effectLst>
                    <a:outerShdw blurRad="38100" dist="38100" dir="2700000" algn="tl">
                      <a:srgbClr val="FFFFFF"/>
                    </a:outerShdw>
                  </a:effectLst>
                  <a:latin typeface="Century Gothic" pitchFamily="34" charset="0"/>
                </a:rPr>
                <a:t>Customers</a:t>
              </a:r>
            </a:p>
          </p:txBody>
        </p:sp>
        <p:sp>
          <p:nvSpPr>
            <p:cNvPr id="45083" name="Text Box 27"/>
            <p:cNvSpPr txBox="1">
              <a:spLocks noChangeArrowheads="1"/>
            </p:cNvSpPr>
            <p:nvPr/>
          </p:nvSpPr>
          <p:spPr bwMode="auto">
            <a:xfrm>
              <a:off x="337" y="2783"/>
              <a:ext cx="720" cy="432"/>
            </a:xfrm>
            <a:prstGeom prst="rect">
              <a:avLst/>
            </a:prstGeom>
            <a:solidFill>
              <a:srgbClr val="FFCC00"/>
            </a:solidFill>
            <a:ln w="9525" cap="rnd">
              <a:solidFill>
                <a:srgbClr val="000000"/>
              </a:solidFill>
              <a:prstDash val="sysDot"/>
              <a:miter lim="800000"/>
              <a:headEnd/>
              <a:tailEnd/>
            </a:ln>
          </p:spPr>
          <p:txBody>
            <a:bodyPr lIns="0" rIns="0"/>
            <a:lstStyle/>
            <a:p>
              <a:pPr eaLnBrk="0" hangingPunct="0"/>
              <a:endParaRPr lang="en-GB" sz="1000" b="1">
                <a:effectLst>
                  <a:outerShdw blurRad="38100" dist="38100" dir="2700000" algn="tl">
                    <a:srgbClr val="FFFFFF"/>
                  </a:outerShdw>
                </a:effectLst>
                <a:latin typeface="Century Gothic" pitchFamily="34" charset="0"/>
              </a:endParaRPr>
            </a:p>
            <a:p>
              <a:pPr algn="ctr" eaLnBrk="0" hangingPunct="0"/>
              <a:r>
                <a:rPr lang="en-GB" sz="1000" b="1">
                  <a:effectLst>
                    <a:outerShdw blurRad="38100" dist="38100" dir="2700000" algn="tl">
                      <a:srgbClr val="FFFFFF"/>
                    </a:outerShdw>
                  </a:effectLst>
                  <a:latin typeface="Century Gothic" pitchFamily="34" charset="0"/>
                </a:rPr>
                <a:t>Requirements</a:t>
              </a:r>
            </a:p>
          </p:txBody>
        </p:sp>
        <p:sp>
          <p:nvSpPr>
            <p:cNvPr id="45084" name="AutoShape 28"/>
            <p:cNvSpPr>
              <a:spLocks noChangeArrowheads="1"/>
            </p:cNvSpPr>
            <p:nvPr/>
          </p:nvSpPr>
          <p:spPr bwMode="auto">
            <a:xfrm>
              <a:off x="1632" y="2063"/>
              <a:ext cx="816" cy="360"/>
            </a:xfrm>
            <a:prstGeom prst="roundRect">
              <a:avLst>
                <a:gd name="adj" fmla="val 16667"/>
              </a:avLst>
            </a:prstGeom>
            <a:solidFill>
              <a:srgbClr val="C0C0C0"/>
            </a:solidFill>
            <a:ln w="9525">
              <a:noFill/>
              <a:round/>
              <a:headEnd/>
              <a:tailEnd/>
            </a:ln>
          </p:spPr>
          <p:txBody>
            <a:bodyPr/>
            <a:lstStyle/>
            <a:p>
              <a:pPr eaLnBrk="0" hangingPunct="0"/>
              <a:endParaRPr lang="en-US" sz="1000" b="1">
                <a:effectLst>
                  <a:outerShdw blurRad="38100" dist="38100" dir="2700000" algn="tl">
                    <a:srgbClr val="FFFFFF"/>
                  </a:outerShdw>
                </a:effectLst>
                <a:latin typeface="Century Gothic" pitchFamily="34" charset="0"/>
              </a:endParaRPr>
            </a:p>
          </p:txBody>
        </p:sp>
        <p:sp>
          <p:nvSpPr>
            <p:cNvPr id="45085" name="AutoShape 29"/>
            <p:cNvSpPr>
              <a:spLocks noChangeArrowheads="1"/>
            </p:cNvSpPr>
            <p:nvPr/>
          </p:nvSpPr>
          <p:spPr bwMode="auto">
            <a:xfrm>
              <a:off x="1584" y="1991"/>
              <a:ext cx="816" cy="360"/>
            </a:xfrm>
            <a:prstGeom prst="roundRect">
              <a:avLst>
                <a:gd name="adj" fmla="val 16667"/>
              </a:avLst>
            </a:prstGeom>
            <a:solidFill>
              <a:srgbClr val="008080"/>
            </a:solidFill>
            <a:ln w="9525">
              <a:solidFill>
                <a:srgbClr val="000000"/>
              </a:solidFill>
              <a:round/>
              <a:headEnd/>
              <a:tailEnd/>
            </a:ln>
          </p:spPr>
          <p:txBody>
            <a:bodyPr/>
            <a:lstStyle/>
            <a:p>
              <a:pPr algn="ctr" eaLnBrk="0" hangingPunct="0"/>
              <a:r>
                <a:rPr lang="en-GB" sz="1000" b="1">
                  <a:effectLst>
                    <a:outerShdw blurRad="38100" dist="38100" dir="2700000" algn="tl">
                      <a:srgbClr val="FFFFFF"/>
                    </a:outerShdw>
                  </a:effectLst>
                  <a:latin typeface="Century Gothic" pitchFamily="34" charset="0"/>
                </a:rPr>
                <a:t>Resource </a:t>
              </a:r>
              <a:r>
                <a:rPr lang="en-GB" sz="900" b="1">
                  <a:effectLst>
                    <a:outerShdw blurRad="38100" dist="38100" dir="2700000" algn="tl">
                      <a:srgbClr val="FFFFFF"/>
                    </a:outerShdw>
                  </a:effectLst>
                  <a:latin typeface="Century Gothic" pitchFamily="34" charset="0"/>
                </a:rPr>
                <a:t>management</a:t>
              </a:r>
            </a:p>
          </p:txBody>
        </p:sp>
        <p:sp>
          <p:nvSpPr>
            <p:cNvPr id="45086" name="AutoShape 30"/>
            <p:cNvSpPr>
              <a:spLocks noChangeArrowheads="1"/>
            </p:cNvSpPr>
            <p:nvPr/>
          </p:nvSpPr>
          <p:spPr bwMode="auto">
            <a:xfrm>
              <a:off x="3024" y="2135"/>
              <a:ext cx="864" cy="432"/>
            </a:xfrm>
            <a:prstGeom prst="roundRect">
              <a:avLst>
                <a:gd name="adj" fmla="val 16667"/>
              </a:avLst>
            </a:prstGeom>
            <a:solidFill>
              <a:srgbClr val="C0C0C0"/>
            </a:solidFill>
            <a:ln w="9525">
              <a:noFill/>
              <a:round/>
              <a:headEnd/>
              <a:tailEnd/>
            </a:ln>
          </p:spPr>
          <p:txBody>
            <a:bodyPr/>
            <a:lstStyle/>
            <a:p>
              <a:pPr eaLnBrk="0" hangingPunct="0"/>
              <a:endParaRPr lang="en-US" sz="1000" b="1">
                <a:effectLst>
                  <a:outerShdw blurRad="38100" dist="38100" dir="2700000" algn="tl">
                    <a:srgbClr val="FFFFFF"/>
                  </a:outerShdw>
                </a:effectLst>
                <a:latin typeface="Century Gothic" pitchFamily="34" charset="0"/>
              </a:endParaRPr>
            </a:p>
          </p:txBody>
        </p:sp>
        <p:sp>
          <p:nvSpPr>
            <p:cNvPr id="45087" name="AutoShape 31"/>
            <p:cNvSpPr>
              <a:spLocks noChangeArrowheads="1"/>
            </p:cNvSpPr>
            <p:nvPr/>
          </p:nvSpPr>
          <p:spPr bwMode="auto">
            <a:xfrm>
              <a:off x="2976" y="2063"/>
              <a:ext cx="864" cy="432"/>
            </a:xfrm>
            <a:prstGeom prst="roundRect">
              <a:avLst>
                <a:gd name="adj" fmla="val 16667"/>
              </a:avLst>
            </a:prstGeom>
            <a:solidFill>
              <a:srgbClr val="00FFFF"/>
            </a:solidFill>
            <a:ln w="9525">
              <a:solidFill>
                <a:srgbClr val="000000"/>
              </a:solidFill>
              <a:round/>
              <a:headEnd/>
              <a:tailEnd/>
            </a:ln>
          </p:spPr>
          <p:txBody>
            <a:bodyPr/>
            <a:lstStyle/>
            <a:p>
              <a:pPr algn="ctr" eaLnBrk="0" hangingPunct="0"/>
              <a:r>
                <a:rPr lang="en-GB" sz="900" b="1">
                  <a:effectLst>
                    <a:outerShdw blurRad="38100" dist="38100" dir="2700000" algn="tl">
                      <a:srgbClr val="FFFFFF"/>
                    </a:outerShdw>
                  </a:effectLst>
                  <a:latin typeface="Century Gothic" pitchFamily="34" charset="0"/>
                </a:rPr>
                <a:t>Measurement, analysis and improvement</a:t>
              </a:r>
            </a:p>
          </p:txBody>
        </p:sp>
        <p:sp>
          <p:nvSpPr>
            <p:cNvPr id="45088" name="AutoShape 32"/>
            <p:cNvSpPr>
              <a:spLocks noChangeArrowheads="1"/>
            </p:cNvSpPr>
            <p:nvPr/>
          </p:nvSpPr>
          <p:spPr bwMode="auto">
            <a:xfrm>
              <a:off x="2352" y="1487"/>
              <a:ext cx="816" cy="360"/>
            </a:xfrm>
            <a:prstGeom prst="roundRect">
              <a:avLst>
                <a:gd name="adj" fmla="val 16667"/>
              </a:avLst>
            </a:prstGeom>
            <a:solidFill>
              <a:srgbClr val="C0C0C0"/>
            </a:solidFill>
            <a:ln w="9525">
              <a:noFill/>
              <a:round/>
              <a:headEnd/>
              <a:tailEnd/>
            </a:ln>
          </p:spPr>
          <p:txBody>
            <a:bodyPr/>
            <a:lstStyle/>
            <a:p>
              <a:pPr algn="ctr" eaLnBrk="0" hangingPunct="0"/>
              <a:endParaRPr lang="en-US" sz="1000" b="1">
                <a:effectLst>
                  <a:outerShdw blurRad="38100" dist="38100" dir="2700000" algn="tl">
                    <a:srgbClr val="FFFFFF"/>
                  </a:outerShdw>
                </a:effectLst>
                <a:latin typeface="Century Gothic" pitchFamily="34" charset="0"/>
              </a:endParaRPr>
            </a:p>
          </p:txBody>
        </p:sp>
        <p:sp>
          <p:nvSpPr>
            <p:cNvPr id="45089" name="AutoShape 33"/>
            <p:cNvSpPr>
              <a:spLocks noChangeArrowheads="1"/>
            </p:cNvSpPr>
            <p:nvPr/>
          </p:nvSpPr>
          <p:spPr bwMode="auto">
            <a:xfrm>
              <a:off x="2304" y="1415"/>
              <a:ext cx="816" cy="360"/>
            </a:xfrm>
            <a:prstGeom prst="roundRect">
              <a:avLst>
                <a:gd name="adj" fmla="val 16667"/>
              </a:avLst>
            </a:prstGeom>
            <a:solidFill>
              <a:srgbClr val="00FF00"/>
            </a:solidFill>
            <a:ln w="9525">
              <a:solidFill>
                <a:srgbClr val="000000"/>
              </a:solidFill>
              <a:round/>
              <a:headEnd/>
              <a:tailEnd/>
            </a:ln>
          </p:spPr>
          <p:txBody>
            <a:bodyPr/>
            <a:lstStyle/>
            <a:p>
              <a:pPr algn="ctr" eaLnBrk="0" hangingPunct="0"/>
              <a:r>
                <a:rPr lang="en-GB" sz="900" b="1">
                  <a:effectLst>
                    <a:outerShdw blurRad="38100" dist="38100" dir="2700000" algn="tl">
                      <a:srgbClr val="FFFFFF"/>
                    </a:outerShdw>
                  </a:effectLst>
                  <a:latin typeface="Century Gothic" pitchFamily="34" charset="0"/>
                </a:rPr>
                <a:t>Management responsibility</a:t>
              </a:r>
              <a:r>
                <a:rPr lang="en-GB" sz="1000" b="1">
                  <a:effectLst>
                    <a:outerShdw blurRad="38100" dist="38100" dir="2700000" algn="tl">
                      <a:srgbClr val="FFFFFF"/>
                    </a:outerShdw>
                  </a:effectLst>
                  <a:latin typeface="Century Gothic" pitchFamily="34" charset="0"/>
                </a:rPr>
                <a:t> </a:t>
              </a:r>
            </a:p>
          </p:txBody>
        </p:sp>
        <p:sp>
          <p:nvSpPr>
            <p:cNvPr id="45090" name="Line 34"/>
            <p:cNvSpPr>
              <a:spLocks noChangeShapeType="1"/>
            </p:cNvSpPr>
            <p:nvPr/>
          </p:nvSpPr>
          <p:spPr bwMode="auto">
            <a:xfrm>
              <a:off x="1056" y="2999"/>
              <a:ext cx="864" cy="0"/>
            </a:xfrm>
            <a:prstGeom prst="line">
              <a:avLst/>
            </a:prstGeom>
            <a:noFill/>
            <a:ln w="28575">
              <a:solidFill>
                <a:srgbClr val="000000"/>
              </a:solidFill>
              <a:round/>
              <a:headEnd/>
              <a:tailEnd type="triangle" w="med" len="med"/>
            </a:ln>
            <a:effectLst/>
          </p:spPr>
          <p:txBody>
            <a:bodyPr/>
            <a:lstStyle/>
            <a:p>
              <a:endParaRPr lang="en-US"/>
            </a:p>
          </p:txBody>
        </p:sp>
        <p:sp>
          <p:nvSpPr>
            <p:cNvPr id="45091" name="Freeform 35"/>
            <p:cNvSpPr>
              <a:spLocks/>
            </p:cNvSpPr>
            <p:nvPr/>
          </p:nvSpPr>
          <p:spPr bwMode="auto">
            <a:xfrm>
              <a:off x="1872" y="2392"/>
              <a:ext cx="184" cy="344"/>
            </a:xfrm>
            <a:custGeom>
              <a:avLst/>
              <a:gdLst/>
              <a:ahLst/>
              <a:cxnLst>
                <a:cxn ang="0">
                  <a:pos x="0" y="64"/>
                </a:cxn>
                <a:cxn ang="0">
                  <a:pos x="0" y="64"/>
                </a:cxn>
                <a:cxn ang="0">
                  <a:pos x="0" y="71"/>
                </a:cxn>
                <a:cxn ang="0">
                  <a:pos x="6" y="77"/>
                </a:cxn>
                <a:cxn ang="0">
                  <a:pos x="6" y="84"/>
                </a:cxn>
                <a:cxn ang="0">
                  <a:pos x="6" y="90"/>
                </a:cxn>
                <a:cxn ang="0">
                  <a:pos x="6" y="90"/>
                </a:cxn>
                <a:cxn ang="0">
                  <a:pos x="13" y="97"/>
                </a:cxn>
                <a:cxn ang="0">
                  <a:pos x="13" y="103"/>
                </a:cxn>
                <a:cxn ang="0">
                  <a:pos x="13" y="110"/>
                </a:cxn>
                <a:cxn ang="0">
                  <a:pos x="19" y="116"/>
                </a:cxn>
                <a:cxn ang="0">
                  <a:pos x="19" y="116"/>
                </a:cxn>
                <a:cxn ang="0">
                  <a:pos x="19" y="122"/>
                </a:cxn>
                <a:cxn ang="0">
                  <a:pos x="26" y="129"/>
                </a:cxn>
                <a:cxn ang="0">
                  <a:pos x="26" y="135"/>
                </a:cxn>
                <a:cxn ang="0">
                  <a:pos x="26" y="142"/>
                </a:cxn>
                <a:cxn ang="0">
                  <a:pos x="32" y="142"/>
                </a:cxn>
                <a:cxn ang="0">
                  <a:pos x="32" y="148"/>
                </a:cxn>
                <a:cxn ang="0">
                  <a:pos x="38" y="155"/>
                </a:cxn>
                <a:cxn ang="0">
                  <a:pos x="38" y="161"/>
                </a:cxn>
                <a:cxn ang="0">
                  <a:pos x="45" y="168"/>
                </a:cxn>
                <a:cxn ang="0">
                  <a:pos x="45" y="168"/>
                </a:cxn>
                <a:cxn ang="0">
                  <a:pos x="45" y="174"/>
                </a:cxn>
                <a:cxn ang="0">
                  <a:pos x="51" y="180"/>
                </a:cxn>
                <a:cxn ang="0">
                  <a:pos x="51" y="180"/>
                </a:cxn>
                <a:cxn ang="0">
                  <a:pos x="58" y="187"/>
                </a:cxn>
                <a:cxn ang="0">
                  <a:pos x="58" y="193"/>
                </a:cxn>
                <a:cxn ang="0">
                  <a:pos x="64" y="193"/>
                </a:cxn>
                <a:cxn ang="0">
                  <a:pos x="64" y="200"/>
                </a:cxn>
                <a:cxn ang="0">
                  <a:pos x="71" y="206"/>
                </a:cxn>
                <a:cxn ang="0">
                  <a:pos x="71" y="213"/>
                </a:cxn>
                <a:cxn ang="0">
                  <a:pos x="77" y="213"/>
                </a:cxn>
                <a:cxn ang="0">
                  <a:pos x="83" y="219"/>
                </a:cxn>
                <a:cxn ang="0">
                  <a:pos x="58" y="271"/>
                </a:cxn>
                <a:cxn ang="0">
                  <a:pos x="141" y="206"/>
                </a:cxn>
                <a:cxn ang="0">
                  <a:pos x="148" y="71"/>
                </a:cxn>
                <a:cxn ang="0">
                  <a:pos x="128" y="110"/>
                </a:cxn>
                <a:cxn ang="0">
                  <a:pos x="128" y="110"/>
                </a:cxn>
                <a:cxn ang="0">
                  <a:pos x="122" y="103"/>
                </a:cxn>
                <a:cxn ang="0">
                  <a:pos x="115" y="97"/>
                </a:cxn>
                <a:cxn ang="0">
                  <a:pos x="115" y="97"/>
                </a:cxn>
                <a:cxn ang="0">
                  <a:pos x="109" y="90"/>
                </a:cxn>
                <a:cxn ang="0">
                  <a:pos x="103" y="84"/>
                </a:cxn>
                <a:cxn ang="0">
                  <a:pos x="103" y="77"/>
                </a:cxn>
                <a:cxn ang="0">
                  <a:pos x="96" y="71"/>
                </a:cxn>
                <a:cxn ang="0">
                  <a:pos x="90" y="64"/>
                </a:cxn>
                <a:cxn ang="0">
                  <a:pos x="90" y="58"/>
                </a:cxn>
                <a:cxn ang="0">
                  <a:pos x="83" y="51"/>
                </a:cxn>
                <a:cxn ang="0">
                  <a:pos x="83" y="45"/>
                </a:cxn>
                <a:cxn ang="0">
                  <a:pos x="77" y="39"/>
                </a:cxn>
                <a:cxn ang="0">
                  <a:pos x="77" y="32"/>
                </a:cxn>
                <a:cxn ang="0">
                  <a:pos x="77" y="19"/>
                </a:cxn>
                <a:cxn ang="0">
                  <a:pos x="71" y="13"/>
                </a:cxn>
                <a:cxn ang="0">
                  <a:pos x="71" y="6"/>
                </a:cxn>
                <a:cxn ang="0">
                  <a:pos x="71" y="0"/>
                </a:cxn>
                <a:cxn ang="0">
                  <a:pos x="0" y="64"/>
                </a:cxn>
              </a:cxnLst>
              <a:rect l="0" t="0" r="r" b="b"/>
              <a:pathLst>
                <a:path w="148" h="271">
                  <a:moveTo>
                    <a:pt x="0" y="64"/>
                  </a:moveTo>
                  <a:lnTo>
                    <a:pt x="0" y="64"/>
                  </a:lnTo>
                  <a:lnTo>
                    <a:pt x="0" y="71"/>
                  </a:lnTo>
                  <a:lnTo>
                    <a:pt x="6" y="77"/>
                  </a:lnTo>
                  <a:lnTo>
                    <a:pt x="6" y="84"/>
                  </a:lnTo>
                  <a:lnTo>
                    <a:pt x="6" y="90"/>
                  </a:lnTo>
                  <a:lnTo>
                    <a:pt x="6" y="90"/>
                  </a:lnTo>
                  <a:lnTo>
                    <a:pt x="13" y="97"/>
                  </a:lnTo>
                  <a:lnTo>
                    <a:pt x="13" y="103"/>
                  </a:lnTo>
                  <a:lnTo>
                    <a:pt x="13" y="110"/>
                  </a:lnTo>
                  <a:lnTo>
                    <a:pt x="19" y="116"/>
                  </a:lnTo>
                  <a:lnTo>
                    <a:pt x="19" y="116"/>
                  </a:lnTo>
                  <a:lnTo>
                    <a:pt x="19" y="122"/>
                  </a:lnTo>
                  <a:lnTo>
                    <a:pt x="26" y="129"/>
                  </a:lnTo>
                  <a:lnTo>
                    <a:pt x="26" y="135"/>
                  </a:lnTo>
                  <a:lnTo>
                    <a:pt x="26" y="142"/>
                  </a:lnTo>
                  <a:lnTo>
                    <a:pt x="32" y="142"/>
                  </a:lnTo>
                  <a:lnTo>
                    <a:pt x="32" y="148"/>
                  </a:lnTo>
                  <a:lnTo>
                    <a:pt x="38" y="155"/>
                  </a:lnTo>
                  <a:lnTo>
                    <a:pt x="38" y="161"/>
                  </a:lnTo>
                  <a:lnTo>
                    <a:pt x="45" y="168"/>
                  </a:lnTo>
                  <a:lnTo>
                    <a:pt x="45" y="168"/>
                  </a:lnTo>
                  <a:lnTo>
                    <a:pt x="45" y="174"/>
                  </a:lnTo>
                  <a:lnTo>
                    <a:pt x="51" y="180"/>
                  </a:lnTo>
                  <a:lnTo>
                    <a:pt x="51" y="180"/>
                  </a:lnTo>
                  <a:lnTo>
                    <a:pt x="58" y="187"/>
                  </a:lnTo>
                  <a:lnTo>
                    <a:pt x="58" y="193"/>
                  </a:lnTo>
                  <a:lnTo>
                    <a:pt x="64" y="193"/>
                  </a:lnTo>
                  <a:lnTo>
                    <a:pt x="64" y="200"/>
                  </a:lnTo>
                  <a:lnTo>
                    <a:pt x="71" y="206"/>
                  </a:lnTo>
                  <a:lnTo>
                    <a:pt x="71" y="213"/>
                  </a:lnTo>
                  <a:lnTo>
                    <a:pt x="77" y="213"/>
                  </a:lnTo>
                  <a:lnTo>
                    <a:pt x="83" y="219"/>
                  </a:lnTo>
                  <a:lnTo>
                    <a:pt x="58" y="271"/>
                  </a:lnTo>
                  <a:lnTo>
                    <a:pt x="141" y="206"/>
                  </a:lnTo>
                  <a:lnTo>
                    <a:pt x="148" y="71"/>
                  </a:lnTo>
                  <a:lnTo>
                    <a:pt x="128" y="110"/>
                  </a:lnTo>
                  <a:lnTo>
                    <a:pt x="128" y="110"/>
                  </a:lnTo>
                  <a:lnTo>
                    <a:pt x="122" y="103"/>
                  </a:lnTo>
                  <a:lnTo>
                    <a:pt x="115" y="97"/>
                  </a:lnTo>
                  <a:lnTo>
                    <a:pt x="115" y="97"/>
                  </a:lnTo>
                  <a:lnTo>
                    <a:pt x="109" y="90"/>
                  </a:lnTo>
                  <a:lnTo>
                    <a:pt x="103" y="84"/>
                  </a:lnTo>
                  <a:lnTo>
                    <a:pt x="103" y="77"/>
                  </a:lnTo>
                  <a:lnTo>
                    <a:pt x="96" y="71"/>
                  </a:lnTo>
                  <a:lnTo>
                    <a:pt x="90" y="64"/>
                  </a:lnTo>
                  <a:lnTo>
                    <a:pt x="90" y="58"/>
                  </a:lnTo>
                  <a:lnTo>
                    <a:pt x="83" y="51"/>
                  </a:lnTo>
                  <a:lnTo>
                    <a:pt x="83" y="45"/>
                  </a:lnTo>
                  <a:lnTo>
                    <a:pt x="77" y="39"/>
                  </a:lnTo>
                  <a:lnTo>
                    <a:pt x="77" y="32"/>
                  </a:lnTo>
                  <a:lnTo>
                    <a:pt x="77" y="19"/>
                  </a:lnTo>
                  <a:lnTo>
                    <a:pt x="71" y="13"/>
                  </a:lnTo>
                  <a:lnTo>
                    <a:pt x="71" y="6"/>
                  </a:lnTo>
                  <a:lnTo>
                    <a:pt x="71" y="0"/>
                  </a:lnTo>
                  <a:lnTo>
                    <a:pt x="0" y="64"/>
                  </a:lnTo>
                  <a:close/>
                </a:path>
              </a:pathLst>
            </a:custGeom>
            <a:solidFill>
              <a:srgbClr val="008080"/>
            </a:solidFill>
            <a:ln w="20638">
              <a:solidFill>
                <a:srgbClr val="000000"/>
              </a:solidFill>
              <a:prstDash val="solid"/>
              <a:round/>
              <a:headEnd/>
              <a:tailEnd/>
            </a:ln>
          </p:spPr>
          <p:txBody>
            <a:bodyPr/>
            <a:lstStyle/>
            <a:p>
              <a:endParaRPr lang="en-US"/>
            </a:p>
          </p:txBody>
        </p:sp>
        <p:sp>
          <p:nvSpPr>
            <p:cNvPr id="45092" name="Rectangle 36"/>
            <p:cNvSpPr>
              <a:spLocks noChangeArrowheads="1"/>
            </p:cNvSpPr>
            <p:nvPr/>
          </p:nvSpPr>
          <p:spPr bwMode="auto">
            <a:xfrm>
              <a:off x="1248" y="2857"/>
              <a:ext cx="228" cy="109"/>
            </a:xfrm>
            <a:prstGeom prst="rect">
              <a:avLst/>
            </a:prstGeom>
            <a:noFill/>
            <a:ln w="9525">
              <a:noFill/>
              <a:miter lim="800000"/>
              <a:headEnd/>
              <a:tailEnd/>
            </a:ln>
          </p:spPr>
          <p:txBody>
            <a:bodyPr wrap="none" lIns="0" tIns="0" rIns="0" bIns="0">
              <a:spAutoFit/>
            </a:bodyPr>
            <a:lstStyle/>
            <a:p>
              <a:pPr eaLnBrk="0" hangingPunct="0"/>
              <a:r>
                <a:rPr lang="en-GB" sz="1000" b="1">
                  <a:solidFill>
                    <a:srgbClr val="000000"/>
                  </a:solidFill>
                  <a:effectLst>
                    <a:outerShdw blurRad="38100" dist="38100" dir="2700000" algn="tl">
                      <a:srgbClr val="FFFFFF"/>
                    </a:outerShdw>
                  </a:effectLst>
                  <a:latin typeface="Century Gothic" pitchFamily="34" charset="0"/>
                </a:rPr>
                <a:t>Input</a:t>
              </a:r>
              <a:endParaRPr lang="en-GB" sz="3200" b="1">
                <a:solidFill>
                  <a:srgbClr val="FFFFFF"/>
                </a:solidFill>
                <a:effectLst>
                  <a:outerShdw blurRad="38100" dist="38100" dir="2700000" algn="tl">
                    <a:srgbClr val="000000"/>
                  </a:outerShdw>
                </a:effectLst>
                <a:latin typeface="Century Gothic" pitchFamily="34" charset="0"/>
              </a:endParaRPr>
            </a:p>
          </p:txBody>
        </p:sp>
        <p:sp>
          <p:nvSpPr>
            <p:cNvPr id="45093" name="AutoShape 37"/>
            <p:cNvSpPr>
              <a:spLocks noChangeArrowheads="1"/>
            </p:cNvSpPr>
            <p:nvPr/>
          </p:nvSpPr>
          <p:spPr bwMode="auto">
            <a:xfrm>
              <a:off x="3504" y="2999"/>
              <a:ext cx="528" cy="216"/>
            </a:xfrm>
            <a:prstGeom prst="roundRect">
              <a:avLst>
                <a:gd name="adj" fmla="val 16667"/>
              </a:avLst>
            </a:prstGeom>
            <a:solidFill>
              <a:srgbClr val="C0C0C0"/>
            </a:solidFill>
            <a:ln w="9525">
              <a:noFill/>
              <a:round/>
              <a:headEnd/>
              <a:tailEnd/>
            </a:ln>
          </p:spPr>
          <p:txBody>
            <a:bodyPr/>
            <a:lstStyle/>
            <a:p>
              <a:pPr eaLnBrk="0" hangingPunct="0"/>
              <a:r>
                <a:rPr lang="en-GB" sz="1000" b="1">
                  <a:effectLst>
                    <a:outerShdw blurRad="38100" dist="38100" dir="2700000" algn="tl">
                      <a:srgbClr val="FFFFFF"/>
                    </a:outerShdw>
                  </a:effectLst>
                  <a:latin typeface="Century Gothic" pitchFamily="34" charset="0"/>
                </a:rPr>
                <a:t>Product</a:t>
              </a:r>
            </a:p>
          </p:txBody>
        </p:sp>
        <p:sp>
          <p:nvSpPr>
            <p:cNvPr id="45094" name="AutoShape 38"/>
            <p:cNvSpPr>
              <a:spLocks noChangeArrowheads="1"/>
            </p:cNvSpPr>
            <p:nvPr/>
          </p:nvSpPr>
          <p:spPr bwMode="auto">
            <a:xfrm>
              <a:off x="3456" y="2928"/>
              <a:ext cx="528" cy="216"/>
            </a:xfrm>
            <a:prstGeom prst="roundRect">
              <a:avLst>
                <a:gd name="adj" fmla="val 16667"/>
              </a:avLst>
            </a:prstGeom>
            <a:solidFill>
              <a:srgbClr val="CCFFFF"/>
            </a:solidFill>
            <a:ln w="9525">
              <a:solidFill>
                <a:srgbClr val="000000"/>
              </a:solidFill>
              <a:round/>
              <a:headEnd/>
              <a:tailEnd/>
            </a:ln>
          </p:spPr>
          <p:txBody>
            <a:bodyPr/>
            <a:lstStyle/>
            <a:p>
              <a:pPr eaLnBrk="0" hangingPunct="0"/>
              <a:r>
                <a:rPr lang="en-GB" sz="1000" b="1">
                  <a:effectLst>
                    <a:outerShdw blurRad="38100" dist="38100" dir="2700000" algn="tl">
                      <a:srgbClr val="FFFFFF"/>
                    </a:outerShdw>
                  </a:effectLst>
                  <a:latin typeface="Century Gothic" pitchFamily="34" charset="0"/>
                </a:rPr>
                <a:t>Product</a:t>
              </a:r>
            </a:p>
          </p:txBody>
        </p:sp>
        <p:sp>
          <p:nvSpPr>
            <p:cNvPr id="45095" name="Line 39"/>
            <p:cNvSpPr>
              <a:spLocks noChangeShapeType="1"/>
            </p:cNvSpPr>
            <p:nvPr/>
          </p:nvSpPr>
          <p:spPr bwMode="auto">
            <a:xfrm flipH="1" flipV="1">
              <a:off x="3840" y="2279"/>
              <a:ext cx="816" cy="0"/>
            </a:xfrm>
            <a:prstGeom prst="line">
              <a:avLst/>
            </a:prstGeom>
            <a:noFill/>
            <a:ln w="28575">
              <a:solidFill>
                <a:srgbClr val="000000"/>
              </a:solidFill>
              <a:prstDash val="dash"/>
              <a:round/>
              <a:headEnd type="triangle" w="med" len="med"/>
              <a:tailEnd type="triangle" w="med" len="med"/>
            </a:ln>
            <a:effectLst/>
          </p:spPr>
          <p:txBody>
            <a:bodyPr wrap="none" anchor="ctr"/>
            <a:lstStyle/>
            <a:p>
              <a:endParaRPr lang="en-US"/>
            </a:p>
          </p:txBody>
        </p:sp>
        <p:sp>
          <p:nvSpPr>
            <p:cNvPr id="45096" name="Line 40"/>
            <p:cNvSpPr>
              <a:spLocks noChangeShapeType="1"/>
            </p:cNvSpPr>
            <p:nvPr/>
          </p:nvSpPr>
          <p:spPr bwMode="auto">
            <a:xfrm>
              <a:off x="3984" y="3024"/>
              <a:ext cx="576" cy="0"/>
            </a:xfrm>
            <a:prstGeom prst="line">
              <a:avLst/>
            </a:prstGeom>
            <a:noFill/>
            <a:ln w="28575">
              <a:solidFill>
                <a:srgbClr val="000000"/>
              </a:solidFill>
              <a:round/>
              <a:headEnd/>
              <a:tailEnd type="triangle" w="med" len="med"/>
            </a:ln>
            <a:effectLst/>
          </p:spPr>
          <p:txBody>
            <a:bodyPr/>
            <a:lstStyle/>
            <a:p>
              <a:endParaRPr lang="en-US"/>
            </a:p>
          </p:txBody>
        </p:sp>
        <p:sp>
          <p:nvSpPr>
            <p:cNvPr id="45097" name="Line 41"/>
            <p:cNvSpPr>
              <a:spLocks noChangeShapeType="1"/>
            </p:cNvSpPr>
            <p:nvPr/>
          </p:nvSpPr>
          <p:spPr bwMode="auto">
            <a:xfrm flipH="1" flipV="1">
              <a:off x="1152" y="1559"/>
              <a:ext cx="1152" cy="0"/>
            </a:xfrm>
            <a:prstGeom prst="line">
              <a:avLst/>
            </a:prstGeom>
            <a:noFill/>
            <a:ln w="28575">
              <a:solidFill>
                <a:srgbClr val="000000"/>
              </a:solidFill>
              <a:prstDash val="dash"/>
              <a:round/>
              <a:headEnd type="triangle" w="med" len="med"/>
              <a:tailEnd type="triangle" w="med" len="med"/>
            </a:ln>
            <a:effectLst/>
          </p:spPr>
          <p:txBody>
            <a:bodyPr wrap="none" anchor="ctr"/>
            <a:lstStyle/>
            <a:p>
              <a:endParaRPr lang="en-US"/>
            </a:p>
          </p:txBody>
        </p:sp>
        <p:sp>
          <p:nvSpPr>
            <p:cNvPr id="45098" name="Freeform 42"/>
            <p:cNvSpPr>
              <a:spLocks/>
            </p:cNvSpPr>
            <p:nvPr/>
          </p:nvSpPr>
          <p:spPr bwMode="auto">
            <a:xfrm>
              <a:off x="2090" y="2952"/>
              <a:ext cx="1174" cy="360"/>
            </a:xfrm>
            <a:custGeom>
              <a:avLst/>
              <a:gdLst/>
              <a:ahLst/>
              <a:cxnLst>
                <a:cxn ang="0">
                  <a:pos x="7" y="0"/>
                </a:cxn>
                <a:cxn ang="0">
                  <a:pos x="0" y="7"/>
                </a:cxn>
                <a:cxn ang="0">
                  <a:pos x="0" y="36"/>
                </a:cxn>
                <a:cxn ang="0">
                  <a:pos x="7" y="43"/>
                </a:cxn>
                <a:cxn ang="0">
                  <a:pos x="93" y="43"/>
                </a:cxn>
                <a:cxn ang="0">
                  <a:pos x="100" y="36"/>
                </a:cxn>
                <a:cxn ang="0">
                  <a:pos x="100" y="7"/>
                </a:cxn>
                <a:cxn ang="0">
                  <a:pos x="93" y="0"/>
                </a:cxn>
                <a:cxn ang="0">
                  <a:pos x="7" y="0"/>
                </a:cxn>
              </a:cxnLst>
              <a:rect l="0" t="0" r="r" b="b"/>
              <a:pathLst>
                <a:path w="100" h="43">
                  <a:moveTo>
                    <a:pt x="7" y="0"/>
                  </a:moveTo>
                  <a:cubicBezTo>
                    <a:pt x="3" y="0"/>
                    <a:pt x="0" y="3"/>
                    <a:pt x="0" y="7"/>
                  </a:cubicBezTo>
                  <a:lnTo>
                    <a:pt x="0" y="36"/>
                  </a:lnTo>
                  <a:cubicBezTo>
                    <a:pt x="0" y="39"/>
                    <a:pt x="3" y="43"/>
                    <a:pt x="7" y="43"/>
                  </a:cubicBezTo>
                  <a:lnTo>
                    <a:pt x="93" y="43"/>
                  </a:lnTo>
                  <a:cubicBezTo>
                    <a:pt x="96" y="43"/>
                    <a:pt x="100" y="39"/>
                    <a:pt x="100" y="36"/>
                  </a:cubicBezTo>
                  <a:lnTo>
                    <a:pt x="100" y="7"/>
                  </a:lnTo>
                  <a:cubicBezTo>
                    <a:pt x="100" y="3"/>
                    <a:pt x="96" y="0"/>
                    <a:pt x="93" y="0"/>
                  </a:cubicBezTo>
                  <a:lnTo>
                    <a:pt x="7" y="0"/>
                  </a:lnTo>
                  <a:close/>
                </a:path>
              </a:pathLst>
            </a:custGeom>
            <a:solidFill>
              <a:srgbClr val="C0C0C0"/>
            </a:solidFill>
            <a:ln w="20701">
              <a:noFill/>
              <a:prstDash val="solid"/>
              <a:round/>
              <a:headEnd/>
              <a:tailEnd/>
            </a:ln>
          </p:spPr>
          <p:txBody>
            <a:bodyPr/>
            <a:lstStyle/>
            <a:p>
              <a:endParaRPr lang="en-US"/>
            </a:p>
          </p:txBody>
        </p:sp>
        <p:grpSp>
          <p:nvGrpSpPr>
            <p:cNvPr id="5" name="Group 43"/>
            <p:cNvGrpSpPr>
              <a:grpSpLocks/>
            </p:cNvGrpSpPr>
            <p:nvPr/>
          </p:nvGrpSpPr>
          <p:grpSpPr bwMode="auto">
            <a:xfrm>
              <a:off x="1994" y="2856"/>
              <a:ext cx="1174" cy="360"/>
              <a:chOff x="576" y="3600"/>
              <a:chExt cx="1174" cy="360"/>
            </a:xfrm>
          </p:grpSpPr>
          <p:sp>
            <p:nvSpPr>
              <p:cNvPr id="45100" name="Freeform 44"/>
              <p:cNvSpPr>
                <a:spLocks/>
              </p:cNvSpPr>
              <p:nvPr/>
            </p:nvSpPr>
            <p:spPr bwMode="auto">
              <a:xfrm>
                <a:off x="576" y="3600"/>
                <a:ext cx="1174" cy="360"/>
              </a:xfrm>
              <a:custGeom>
                <a:avLst/>
                <a:gdLst/>
                <a:ahLst/>
                <a:cxnLst>
                  <a:cxn ang="0">
                    <a:pos x="7" y="0"/>
                  </a:cxn>
                  <a:cxn ang="0">
                    <a:pos x="0" y="7"/>
                  </a:cxn>
                  <a:cxn ang="0">
                    <a:pos x="0" y="36"/>
                  </a:cxn>
                  <a:cxn ang="0">
                    <a:pos x="7" y="43"/>
                  </a:cxn>
                  <a:cxn ang="0">
                    <a:pos x="93" y="43"/>
                  </a:cxn>
                  <a:cxn ang="0">
                    <a:pos x="100" y="36"/>
                  </a:cxn>
                  <a:cxn ang="0">
                    <a:pos x="100" y="7"/>
                  </a:cxn>
                  <a:cxn ang="0">
                    <a:pos x="93" y="0"/>
                  </a:cxn>
                  <a:cxn ang="0">
                    <a:pos x="7" y="0"/>
                  </a:cxn>
                </a:cxnLst>
                <a:rect l="0" t="0" r="r" b="b"/>
                <a:pathLst>
                  <a:path w="100" h="43">
                    <a:moveTo>
                      <a:pt x="7" y="0"/>
                    </a:moveTo>
                    <a:cubicBezTo>
                      <a:pt x="3" y="0"/>
                      <a:pt x="0" y="3"/>
                      <a:pt x="0" y="7"/>
                    </a:cubicBezTo>
                    <a:lnTo>
                      <a:pt x="0" y="36"/>
                    </a:lnTo>
                    <a:cubicBezTo>
                      <a:pt x="0" y="39"/>
                      <a:pt x="3" y="43"/>
                      <a:pt x="7" y="43"/>
                    </a:cubicBezTo>
                    <a:lnTo>
                      <a:pt x="93" y="43"/>
                    </a:lnTo>
                    <a:cubicBezTo>
                      <a:pt x="96" y="43"/>
                      <a:pt x="100" y="39"/>
                      <a:pt x="100" y="36"/>
                    </a:cubicBezTo>
                    <a:lnTo>
                      <a:pt x="100" y="7"/>
                    </a:lnTo>
                    <a:cubicBezTo>
                      <a:pt x="100" y="3"/>
                      <a:pt x="96" y="0"/>
                      <a:pt x="93" y="0"/>
                    </a:cubicBezTo>
                    <a:lnTo>
                      <a:pt x="7" y="0"/>
                    </a:lnTo>
                    <a:close/>
                  </a:path>
                </a:pathLst>
              </a:custGeom>
              <a:solidFill>
                <a:srgbClr val="FF00FF"/>
              </a:solidFill>
              <a:ln w="20701">
                <a:solidFill>
                  <a:srgbClr val="000000"/>
                </a:solidFill>
                <a:prstDash val="solid"/>
                <a:round/>
                <a:headEnd/>
                <a:tailEnd/>
              </a:ln>
            </p:spPr>
            <p:txBody>
              <a:bodyPr/>
              <a:lstStyle/>
              <a:p>
                <a:endParaRPr lang="en-US"/>
              </a:p>
            </p:txBody>
          </p:sp>
          <p:grpSp>
            <p:nvGrpSpPr>
              <p:cNvPr id="6" name="Group 45"/>
              <p:cNvGrpSpPr>
                <a:grpSpLocks/>
              </p:cNvGrpSpPr>
              <p:nvPr/>
            </p:nvGrpSpPr>
            <p:grpSpPr bwMode="auto">
              <a:xfrm>
                <a:off x="1248" y="3648"/>
                <a:ext cx="432" cy="200"/>
                <a:chOff x="4464" y="2613"/>
                <a:chExt cx="384" cy="174"/>
              </a:xfrm>
            </p:grpSpPr>
            <p:sp>
              <p:nvSpPr>
                <p:cNvPr id="45102" name="Freeform 46"/>
                <p:cNvSpPr>
                  <a:spLocks/>
                </p:cNvSpPr>
                <p:nvPr/>
              </p:nvSpPr>
              <p:spPr bwMode="auto">
                <a:xfrm>
                  <a:off x="4527" y="2651"/>
                  <a:ext cx="321" cy="136"/>
                </a:xfrm>
                <a:custGeom>
                  <a:avLst/>
                  <a:gdLst/>
                  <a:ahLst/>
                  <a:cxnLst>
                    <a:cxn ang="0">
                      <a:pos x="238" y="0"/>
                    </a:cxn>
                    <a:cxn ang="0">
                      <a:pos x="0" y="0"/>
                    </a:cxn>
                    <a:cxn ang="0">
                      <a:pos x="77" y="65"/>
                    </a:cxn>
                    <a:cxn ang="0">
                      <a:pos x="0" y="136"/>
                    </a:cxn>
                    <a:cxn ang="0">
                      <a:pos x="238" y="136"/>
                    </a:cxn>
                    <a:cxn ang="0">
                      <a:pos x="321" y="65"/>
                    </a:cxn>
                    <a:cxn ang="0">
                      <a:pos x="238" y="0"/>
                    </a:cxn>
                  </a:cxnLst>
                  <a:rect l="0" t="0" r="r" b="b"/>
                  <a:pathLst>
                    <a:path w="321" h="136">
                      <a:moveTo>
                        <a:pt x="238" y="0"/>
                      </a:moveTo>
                      <a:lnTo>
                        <a:pt x="0" y="0"/>
                      </a:lnTo>
                      <a:lnTo>
                        <a:pt x="77" y="65"/>
                      </a:lnTo>
                      <a:lnTo>
                        <a:pt x="0" y="136"/>
                      </a:lnTo>
                      <a:lnTo>
                        <a:pt x="238" y="136"/>
                      </a:lnTo>
                      <a:lnTo>
                        <a:pt x="321" y="65"/>
                      </a:lnTo>
                      <a:lnTo>
                        <a:pt x="238" y="0"/>
                      </a:lnTo>
                      <a:close/>
                    </a:path>
                  </a:pathLst>
                </a:custGeom>
                <a:solidFill>
                  <a:srgbClr val="FF6600"/>
                </a:solidFill>
                <a:ln w="9525">
                  <a:solidFill>
                    <a:srgbClr val="000000"/>
                  </a:solidFill>
                  <a:prstDash val="solid"/>
                  <a:round/>
                  <a:headEnd/>
                  <a:tailEnd/>
                </a:ln>
              </p:spPr>
              <p:txBody>
                <a:bodyPr/>
                <a:lstStyle/>
                <a:p>
                  <a:endParaRPr lang="en-US"/>
                </a:p>
              </p:txBody>
            </p:sp>
            <p:sp>
              <p:nvSpPr>
                <p:cNvPr id="45103" name="Freeform 47"/>
                <p:cNvSpPr>
                  <a:spLocks/>
                </p:cNvSpPr>
                <p:nvPr/>
              </p:nvSpPr>
              <p:spPr bwMode="auto">
                <a:xfrm>
                  <a:off x="4464" y="2613"/>
                  <a:ext cx="314" cy="141"/>
                </a:xfrm>
                <a:custGeom>
                  <a:avLst/>
                  <a:gdLst/>
                  <a:ahLst/>
                  <a:cxnLst>
                    <a:cxn ang="0">
                      <a:pos x="237" y="0"/>
                    </a:cxn>
                    <a:cxn ang="0">
                      <a:pos x="0" y="0"/>
                    </a:cxn>
                    <a:cxn ang="0">
                      <a:pos x="77" y="71"/>
                    </a:cxn>
                    <a:cxn ang="0">
                      <a:pos x="0" y="141"/>
                    </a:cxn>
                    <a:cxn ang="0">
                      <a:pos x="237" y="141"/>
                    </a:cxn>
                    <a:cxn ang="0">
                      <a:pos x="314" y="71"/>
                    </a:cxn>
                    <a:cxn ang="0">
                      <a:pos x="237" y="0"/>
                    </a:cxn>
                  </a:cxnLst>
                  <a:rect l="0" t="0" r="r" b="b"/>
                  <a:pathLst>
                    <a:path w="314" h="141">
                      <a:moveTo>
                        <a:pt x="237" y="0"/>
                      </a:moveTo>
                      <a:lnTo>
                        <a:pt x="0" y="0"/>
                      </a:lnTo>
                      <a:lnTo>
                        <a:pt x="77" y="71"/>
                      </a:lnTo>
                      <a:lnTo>
                        <a:pt x="0" y="141"/>
                      </a:lnTo>
                      <a:lnTo>
                        <a:pt x="237" y="141"/>
                      </a:lnTo>
                      <a:lnTo>
                        <a:pt x="314" y="71"/>
                      </a:lnTo>
                      <a:lnTo>
                        <a:pt x="237" y="0"/>
                      </a:lnTo>
                      <a:close/>
                    </a:path>
                  </a:pathLst>
                </a:custGeom>
                <a:solidFill>
                  <a:srgbClr val="FF6600"/>
                </a:solidFill>
                <a:ln w="9525">
                  <a:solidFill>
                    <a:srgbClr val="000000"/>
                  </a:solidFill>
                  <a:prstDash val="solid"/>
                  <a:round/>
                  <a:headEnd/>
                  <a:tailEnd/>
                </a:ln>
              </p:spPr>
              <p:txBody>
                <a:bodyPr/>
                <a:lstStyle/>
                <a:p>
                  <a:endParaRPr lang="en-US"/>
                </a:p>
              </p:txBody>
            </p:sp>
            <p:sp>
              <p:nvSpPr>
                <p:cNvPr id="45104" name="Freeform 48"/>
                <p:cNvSpPr>
                  <a:spLocks/>
                </p:cNvSpPr>
                <p:nvPr/>
              </p:nvSpPr>
              <p:spPr bwMode="auto">
                <a:xfrm>
                  <a:off x="4495" y="2632"/>
                  <a:ext cx="314" cy="142"/>
                </a:xfrm>
                <a:custGeom>
                  <a:avLst/>
                  <a:gdLst/>
                  <a:ahLst/>
                  <a:cxnLst>
                    <a:cxn ang="0">
                      <a:pos x="237" y="0"/>
                    </a:cxn>
                    <a:cxn ang="0">
                      <a:pos x="0" y="0"/>
                    </a:cxn>
                    <a:cxn ang="0">
                      <a:pos x="77" y="71"/>
                    </a:cxn>
                    <a:cxn ang="0">
                      <a:pos x="0" y="142"/>
                    </a:cxn>
                    <a:cxn ang="0">
                      <a:pos x="237" y="142"/>
                    </a:cxn>
                    <a:cxn ang="0">
                      <a:pos x="314" y="71"/>
                    </a:cxn>
                    <a:cxn ang="0">
                      <a:pos x="237" y="0"/>
                    </a:cxn>
                  </a:cxnLst>
                  <a:rect l="0" t="0" r="r" b="b"/>
                  <a:pathLst>
                    <a:path w="314" h="142">
                      <a:moveTo>
                        <a:pt x="237" y="0"/>
                      </a:moveTo>
                      <a:lnTo>
                        <a:pt x="0" y="0"/>
                      </a:lnTo>
                      <a:lnTo>
                        <a:pt x="77" y="71"/>
                      </a:lnTo>
                      <a:lnTo>
                        <a:pt x="0" y="142"/>
                      </a:lnTo>
                      <a:lnTo>
                        <a:pt x="237" y="142"/>
                      </a:lnTo>
                      <a:lnTo>
                        <a:pt x="314" y="71"/>
                      </a:lnTo>
                      <a:lnTo>
                        <a:pt x="237" y="0"/>
                      </a:lnTo>
                      <a:close/>
                    </a:path>
                  </a:pathLst>
                </a:custGeom>
                <a:solidFill>
                  <a:srgbClr val="FF6600"/>
                </a:solidFill>
                <a:ln w="9525">
                  <a:solidFill>
                    <a:srgbClr val="000000"/>
                  </a:solidFill>
                  <a:prstDash val="solid"/>
                  <a:round/>
                  <a:headEnd/>
                  <a:tailEnd/>
                </a:ln>
              </p:spPr>
              <p:txBody>
                <a:bodyPr/>
                <a:lstStyle/>
                <a:p>
                  <a:endParaRPr lang="en-US"/>
                </a:p>
              </p:txBody>
            </p:sp>
          </p:grpSp>
          <p:sp>
            <p:nvSpPr>
              <p:cNvPr id="45105" name="Rectangle 49"/>
              <p:cNvSpPr>
                <a:spLocks noChangeArrowheads="1"/>
              </p:cNvSpPr>
              <p:nvPr/>
            </p:nvSpPr>
            <p:spPr bwMode="auto">
              <a:xfrm>
                <a:off x="625" y="3648"/>
                <a:ext cx="575" cy="259"/>
              </a:xfrm>
              <a:prstGeom prst="rect">
                <a:avLst/>
              </a:prstGeom>
              <a:noFill/>
              <a:ln w="9525">
                <a:noFill/>
                <a:miter lim="800000"/>
                <a:headEnd/>
                <a:tailEnd/>
              </a:ln>
            </p:spPr>
            <p:txBody>
              <a:bodyPr lIns="0" tIns="0" rIns="0" bIns="0">
                <a:spAutoFit/>
              </a:bodyPr>
              <a:lstStyle/>
              <a:p>
                <a:pPr eaLnBrk="0" hangingPunct="0"/>
                <a:r>
                  <a:rPr lang="en-GB" sz="1400" b="1">
                    <a:solidFill>
                      <a:srgbClr val="000000"/>
                    </a:solidFill>
                    <a:effectLst>
                      <a:outerShdw blurRad="38100" dist="38100" dir="2700000" algn="tl">
                        <a:srgbClr val="FFFFFF"/>
                      </a:outerShdw>
                    </a:effectLst>
                    <a:latin typeface="Century Gothic" pitchFamily="34" charset="0"/>
                  </a:rPr>
                  <a:t> </a:t>
                </a:r>
                <a:r>
                  <a:rPr lang="en-GB" sz="1000" b="1">
                    <a:solidFill>
                      <a:srgbClr val="000000"/>
                    </a:solidFill>
                    <a:effectLst>
                      <a:outerShdw blurRad="38100" dist="38100" dir="2700000" algn="tl">
                        <a:srgbClr val="FFFFFF"/>
                      </a:outerShdw>
                    </a:effectLst>
                    <a:latin typeface="Century Gothic" pitchFamily="34" charset="0"/>
                  </a:rPr>
                  <a:t>Product </a:t>
                </a:r>
                <a:r>
                  <a:rPr lang="en-GB" sz="1000" b="1">
                    <a:effectLst>
                      <a:outerShdw blurRad="38100" dist="38100" dir="2700000" algn="tl">
                        <a:srgbClr val="FFFFFF"/>
                      </a:outerShdw>
                    </a:effectLst>
                    <a:latin typeface="Century Gothic" pitchFamily="34" charset="0"/>
                  </a:rPr>
                  <a:t>realization</a:t>
                </a:r>
              </a:p>
            </p:txBody>
          </p:sp>
        </p:grpSp>
        <p:sp>
          <p:nvSpPr>
            <p:cNvPr id="45106" name="Line 50"/>
            <p:cNvSpPr>
              <a:spLocks noChangeShapeType="1"/>
            </p:cNvSpPr>
            <p:nvPr/>
          </p:nvSpPr>
          <p:spPr bwMode="auto">
            <a:xfrm>
              <a:off x="3120" y="3024"/>
              <a:ext cx="336" cy="0"/>
            </a:xfrm>
            <a:prstGeom prst="line">
              <a:avLst/>
            </a:prstGeom>
            <a:noFill/>
            <a:ln w="28575">
              <a:solidFill>
                <a:srgbClr val="000000"/>
              </a:solidFill>
              <a:round/>
              <a:headEnd/>
              <a:tailEnd/>
            </a:ln>
            <a:effectLst/>
          </p:spPr>
          <p:txBody>
            <a:bodyPr/>
            <a:lstStyle/>
            <a:p>
              <a:endParaRPr lang="en-US"/>
            </a:p>
          </p:txBody>
        </p:sp>
      </p:grpSp>
      <p:sp>
        <p:nvSpPr>
          <p:cNvPr id="51" name="Slide Number Placeholder 50"/>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447800" y="304800"/>
            <a:ext cx="6324600" cy="1143000"/>
          </a:xfrm>
        </p:spPr>
        <p:txBody>
          <a:bodyPr>
            <a:normAutofit fontScale="90000"/>
          </a:bodyPr>
          <a:lstStyle/>
          <a:p>
            <a:pPr algn="ctr"/>
            <a:r>
              <a:rPr lang="en-GB" dirty="0"/>
              <a:t>Spirit of  Continual Improvement</a:t>
            </a:r>
          </a:p>
        </p:txBody>
      </p:sp>
      <p:sp>
        <p:nvSpPr>
          <p:cNvPr id="47107" name="Rectangle 3"/>
          <p:cNvSpPr>
            <a:spLocks noChangeArrowheads="1"/>
          </p:cNvSpPr>
          <p:nvPr/>
        </p:nvSpPr>
        <p:spPr bwMode="auto">
          <a:xfrm>
            <a:off x="6835775" y="1752600"/>
            <a:ext cx="2209800" cy="758825"/>
          </a:xfrm>
          <a:prstGeom prst="rect">
            <a:avLst/>
          </a:prstGeom>
          <a:noFill/>
          <a:ln w="12700">
            <a:noFill/>
            <a:miter lim="800000"/>
            <a:headEnd/>
            <a:tailEnd/>
          </a:ln>
          <a:effectLst/>
        </p:spPr>
        <p:txBody>
          <a:bodyPr wrap="none" lIns="90488" tIns="44450" rIns="90488" bIns="44450">
            <a:spAutoFit/>
          </a:bodyPr>
          <a:lstStyle/>
          <a:p>
            <a:pPr eaLnBrk="0" hangingPunct="0"/>
            <a:r>
              <a:rPr lang="en-GB" b="1">
                <a:solidFill>
                  <a:srgbClr val="000000"/>
                </a:solidFill>
                <a:latin typeface="Arial Rounded MT Bold" pitchFamily="34" charset="0"/>
              </a:rPr>
              <a:t>Goal:</a:t>
            </a:r>
            <a:r>
              <a:rPr lang="en-GB" sz="2000">
                <a:solidFill>
                  <a:srgbClr val="000000"/>
                </a:solidFill>
                <a:latin typeface="Arial Rounded MT Bold" pitchFamily="34" charset="0"/>
              </a:rPr>
              <a:t> Attaining </a:t>
            </a:r>
          </a:p>
          <a:p>
            <a:pPr eaLnBrk="0" hangingPunct="0"/>
            <a:r>
              <a:rPr lang="en-GB" sz="2000">
                <a:solidFill>
                  <a:srgbClr val="000000"/>
                </a:solidFill>
                <a:latin typeface="Arial Rounded MT Bold" pitchFamily="34" charset="0"/>
              </a:rPr>
              <a:t>Higher levels</a:t>
            </a:r>
          </a:p>
        </p:txBody>
      </p:sp>
      <p:grpSp>
        <p:nvGrpSpPr>
          <p:cNvPr id="2" name="Group 4"/>
          <p:cNvGrpSpPr>
            <a:grpSpLocks/>
          </p:cNvGrpSpPr>
          <p:nvPr/>
        </p:nvGrpSpPr>
        <p:grpSpPr bwMode="auto">
          <a:xfrm>
            <a:off x="228600" y="1708150"/>
            <a:ext cx="8566150" cy="3975100"/>
            <a:chOff x="144" y="1163"/>
            <a:chExt cx="5396" cy="2504"/>
          </a:xfrm>
        </p:grpSpPr>
        <p:sp>
          <p:nvSpPr>
            <p:cNvPr id="47109" name="Rectangle 5"/>
            <p:cNvSpPr>
              <a:spLocks noChangeArrowheads="1"/>
            </p:cNvSpPr>
            <p:nvPr/>
          </p:nvSpPr>
          <p:spPr bwMode="auto">
            <a:xfrm>
              <a:off x="4229" y="2736"/>
              <a:ext cx="1304" cy="267"/>
            </a:xfrm>
            <a:prstGeom prst="rect">
              <a:avLst/>
            </a:prstGeom>
            <a:noFill/>
            <a:ln w="12700">
              <a:noFill/>
              <a:miter lim="800000"/>
              <a:headEnd/>
              <a:tailEnd/>
            </a:ln>
            <a:effectLst/>
          </p:spPr>
          <p:txBody>
            <a:bodyPr wrap="none" lIns="90488" tIns="44450" rIns="90488" bIns="44450">
              <a:spAutoFit/>
            </a:bodyPr>
            <a:lstStyle/>
            <a:p>
              <a:pPr eaLnBrk="0" hangingPunct="0"/>
              <a:r>
                <a:rPr lang="en-GB" sz="2200" b="1">
                  <a:solidFill>
                    <a:srgbClr val="000000"/>
                  </a:solidFill>
                  <a:latin typeface="Century Gothic" pitchFamily="34" charset="0"/>
                </a:rPr>
                <a:t>Moving target</a:t>
              </a:r>
            </a:p>
          </p:txBody>
        </p:sp>
        <p:sp>
          <p:nvSpPr>
            <p:cNvPr id="47110" name="AutoShape 6"/>
            <p:cNvSpPr>
              <a:spLocks noChangeArrowheads="1"/>
            </p:cNvSpPr>
            <p:nvPr/>
          </p:nvSpPr>
          <p:spPr bwMode="auto">
            <a:xfrm rot="16200000">
              <a:off x="4707" y="2225"/>
              <a:ext cx="478" cy="252"/>
            </a:xfrm>
            <a:prstGeom prst="rightArrow">
              <a:avLst>
                <a:gd name="adj1" fmla="val 50000"/>
                <a:gd name="adj2" fmla="val 94850"/>
              </a:avLst>
            </a:prstGeom>
            <a:solidFill>
              <a:srgbClr val="00FF00"/>
            </a:solidFill>
            <a:ln w="12700">
              <a:solidFill>
                <a:srgbClr val="000000"/>
              </a:solidFill>
              <a:miter lim="800000"/>
              <a:headEnd/>
              <a:tailEnd/>
            </a:ln>
            <a:effectLst/>
          </p:spPr>
          <p:txBody>
            <a:bodyPr wrap="none" anchor="ctr"/>
            <a:lstStyle/>
            <a:p>
              <a:endParaRPr lang="en-US"/>
            </a:p>
          </p:txBody>
        </p:sp>
        <p:sp>
          <p:nvSpPr>
            <p:cNvPr id="47111" name="Rectangle 7"/>
            <p:cNvSpPr>
              <a:spLocks noChangeArrowheads="1"/>
            </p:cNvSpPr>
            <p:nvPr/>
          </p:nvSpPr>
          <p:spPr bwMode="auto">
            <a:xfrm>
              <a:off x="144" y="3073"/>
              <a:ext cx="1056" cy="594"/>
            </a:xfrm>
            <a:prstGeom prst="rect">
              <a:avLst/>
            </a:prstGeom>
            <a:noFill/>
            <a:ln w="12700">
              <a:noFill/>
              <a:miter lim="800000"/>
              <a:headEnd/>
              <a:tailEnd/>
            </a:ln>
            <a:effectLst/>
          </p:spPr>
          <p:txBody>
            <a:bodyPr lIns="90488" tIns="44450" rIns="90488" bIns="44450">
              <a:spAutoFit/>
            </a:bodyPr>
            <a:lstStyle/>
            <a:p>
              <a:pPr eaLnBrk="0" hangingPunct="0"/>
              <a:r>
                <a:rPr lang="en-GB" sz="2000" b="1">
                  <a:solidFill>
                    <a:srgbClr val="000000"/>
                  </a:solidFill>
                  <a:latin typeface="Century Gothic" pitchFamily="34" charset="0"/>
                </a:rPr>
                <a:t>QMS:</a:t>
              </a:r>
            </a:p>
            <a:p>
              <a:pPr eaLnBrk="0" hangingPunct="0"/>
              <a:r>
                <a:rPr lang="en-GB" sz="1800" b="1">
                  <a:solidFill>
                    <a:srgbClr val="000000"/>
                  </a:solidFill>
                  <a:latin typeface="Century Gothic" pitchFamily="34" charset="0"/>
                </a:rPr>
                <a:t>Sustaining the gains</a:t>
              </a:r>
            </a:p>
          </p:txBody>
        </p:sp>
        <p:sp>
          <p:nvSpPr>
            <p:cNvPr id="47112" name="Rectangle 8"/>
            <p:cNvSpPr>
              <a:spLocks noChangeArrowheads="1"/>
            </p:cNvSpPr>
            <p:nvPr/>
          </p:nvSpPr>
          <p:spPr bwMode="auto">
            <a:xfrm>
              <a:off x="4345" y="1777"/>
              <a:ext cx="1195" cy="82"/>
            </a:xfrm>
            <a:prstGeom prst="rect">
              <a:avLst/>
            </a:prstGeom>
            <a:solidFill>
              <a:srgbClr val="000000"/>
            </a:solidFill>
            <a:ln w="12700">
              <a:solidFill>
                <a:srgbClr val="000000"/>
              </a:solidFill>
              <a:miter lim="800000"/>
              <a:headEnd/>
              <a:tailEnd/>
            </a:ln>
            <a:effectLst/>
          </p:spPr>
          <p:txBody>
            <a:bodyPr wrap="none" anchor="ctr"/>
            <a:lstStyle/>
            <a:p>
              <a:endParaRPr lang="en-US"/>
            </a:p>
          </p:txBody>
        </p:sp>
        <p:sp>
          <p:nvSpPr>
            <p:cNvPr id="47113" name="Rectangle 9"/>
            <p:cNvSpPr>
              <a:spLocks noChangeArrowheads="1"/>
            </p:cNvSpPr>
            <p:nvPr/>
          </p:nvSpPr>
          <p:spPr bwMode="auto">
            <a:xfrm rot="19740000">
              <a:off x="2464" y="1163"/>
              <a:ext cx="1156" cy="632"/>
            </a:xfrm>
            <a:prstGeom prst="rect">
              <a:avLst/>
            </a:prstGeom>
            <a:noFill/>
            <a:ln w="12700">
              <a:noFill/>
              <a:miter lim="800000"/>
              <a:headEnd/>
              <a:tailEnd/>
            </a:ln>
            <a:effectLst/>
          </p:spPr>
          <p:txBody>
            <a:bodyPr wrap="none" lIns="90488" tIns="44450" rIns="90488" bIns="44450">
              <a:spAutoFit/>
            </a:bodyPr>
            <a:lstStyle/>
            <a:p>
              <a:pPr eaLnBrk="0" hangingPunct="0"/>
              <a:endParaRPr lang="en-GB" sz="2000" b="1">
                <a:solidFill>
                  <a:srgbClr val="000000"/>
                </a:solidFill>
                <a:latin typeface="Century Gothic" pitchFamily="34" charset="0"/>
              </a:endParaRPr>
            </a:p>
            <a:p>
              <a:pPr eaLnBrk="0" hangingPunct="0"/>
              <a:r>
                <a:rPr lang="en-GB" sz="2000" b="1">
                  <a:solidFill>
                    <a:srgbClr val="000000"/>
                  </a:solidFill>
                  <a:latin typeface="Century Gothic" pitchFamily="34" charset="0"/>
                </a:rPr>
                <a:t>Continual </a:t>
              </a:r>
            </a:p>
            <a:p>
              <a:pPr eaLnBrk="0" hangingPunct="0"/>
              <a:r>
                <a:rPr lang="en-GB" sz="2000" b="1">
                  <a:solidFill>
                    <a:srgbClr val="000000"/>
                  </a:solidFill>
                  <a:latin typeface="Century Gothic" pitchFamily="34" charset="0"/>
                </a:rPr>
                <a:t>Improvement</a:t>
              </a:r>
            </a:p>
          </p:txBody>
        </p:sp>
        <p:sp>
          <p:nvSpPr>
            <p:cNvPr id="47114" name="AutoShape 10"/>
            <p:cNvSpPr>
              <a:spLocks noChangeArrowheads="1"/>
            </p:cNvSpPr>
            <p:nvPr/>
          </p:nvSpPr>
          <p:spPr bwMode="auto">
            <a:xfrm rot="19740000">
              <a:off x="2706" y="1897"/>
              <a:ext cx="1054" cy="96"/>
            </a:xfrm>
            <a:prstGeom prst="rightArrow">
              <a:avLst>
                <a:gd name="adj1" fmla="val 50000"/>
                <a:gd name="adj2" fmla="val 549009"/>
              </a:avLst>
            </a:prstGeom>
            <a:solidFill>
              <a:srgbClr val="000000"/>
            </a:solidFill>
            <a:ln w="12700">
              <a:solidFill>
                <a:srgbClr val="000000"/>
              </a:solidFill>
              <a:miter lim="800000"/>
              <a:headEnd/>
              <a:tailEnd/>
            </a:ln>
            <a:effectLst/>
          </p:spPr>
          <p:txBody>
            <a:bodyPr wrap="none" anchor="ctr"/>
            <a:lstStyle/>
            <a:p>
              <a:endParaRPr lang="en-US"/>
            </a:p>
          </p:txBody>
        </p:sp>
        <p:sp>
          <p:nvSpPr>
            <p:cNvPr id="47115" name="AutoShape 11"/>
            <p:cNvSpPr>
              <a:spLocks noChangeArrowheads="1"/>
            </p:cNvSpPr>
            <p:nvPr/>
          </p:nvSpPr>
          <p:spPr bwMode="auto">
            <a:xfrm>
              <a:off x="884" y="1345"/>
              <a:ext cx="1824" cy="1824"/>
            </a:xfrm>
            <a:prstGeom prst="flowChartSummingJunction">
              <a:avLst/>
            </a:prstGeom>
            <a:solidFill>
              <a:srgbClr val="003366"/>
            </a:solidFill>
            <a:ln w="38100">
              <a:solidFill>
                <a:srgbClr val="FFFFFF"/>
              </a:solidFill>
              <a:round/>
              <a:headEnd/>
              <a:tailEnd/>
            </a:ln>
          </p:spPr>
          <p:txBody>
            <a:bodyPr/>
            <a:lstStyle/>
            <a:p>
              <a:endParaRPr lang="en-US"/>
            </a:p>
          </p:txBody>
        </p:sp>
        <p:sp>
          <p:nvSpPr>
            <p:cNvPr id="47116" name="Rectangle 12"/>
            <p:cNvSpPr>
              <a:spLocks noChangeArrowheads="1"/>
            </p:cNvSpPr>
            <p:nvPr/>
          </p:nvSpPr>
          <p:spPr bwMode="auto">
            <a:xfrm>
              <a:off x="1412" y="1418"/>
              <a:ext cx="816" cy="574"/>
            </a:xfrm>
            <a:prstGeom prst="rect">
              <a:avLst/>
            </a:prstGeom>
            <a:noFill/>
            <a:ln w="12700">
              <a:noFill/>
              <a:miter lim="800000"/>
              <a:headEnd/>
              <a:tailEnd/>
            </a:ln>
            <a:effectLst/>
          </p:spPr>
          <p:txBody>
            <a:bodyPr lIns="90488" tIns="44450" rIns="90488" bIns="44450">
              <a:spAutoFit/>
            </a:bodyPr>
            <a:lstStyle/>
            <a:p>
              <a:pPr algn="ctr" eaLnBrk="0" hangingPunct="0"/>
              <a:r>
                <a:rPr lang="en-GB" sz="2600" b="1">
                  <a:solidFill>
                    <a:srgbClr val="FFFFFF"/>
                  </a:solidFill>
                  <a:latin typeface="Century Gothic" pitchFamily="34" charset="0"/>
                </a:rPr>
                <a:t>Plan</a:t>
              </a:r>
            </a:p>
            <a:p>
              <a:pPr algn="ctr" eaLnBrk="0" hangingPunct="0"/>
              <a:r>
                <a:rPr lang="en-GB" sz="1400" b="1">
                  <a:solidFill>
                    <a:srgbClr val="FFFFFF"/>
                  </a:solidFill>
                  <a:latin typeface="Century Gothic" pitchFamily="34" charset="0"/>
                </a:rPr>
                <a:t>What to do?</a:t>
              </a:r>
            </a:p>
            <a:p>
              <a:pPr algn="ctr" eaLnBrk="0" hangingPunct="0"/>
              <a:r>
                <a:rPr lang="en-GB" sz="1400" b="1">
                  <a:solidFill>
                    <a:srgbClr val="FFFFFF"/>
                  </a:solidFill>
                  <a:latin typeface="Century Gothic" pitchFamily="34" charset="0"/>
                </a:rPr>
                <a:t>How to do?</a:t>
              </a:r>
            </a:p>
          </p:txBody>
        </p:sp>
        <p:sp>
          <p:nvSpPr>
            <p:cNvPr id="47117" name="Rectangle 13"/>
            <p:cNvSpPr>
              <a:spLocks noChangeArrowheads="1"/>
            </p:cNvSpPr>
            <p:nvPr/>
          </p:nvSpPr>
          <p:spPr bwMode="auto">
            <a:xfrm>
              <a:off x="1892" y="1943"/>
              <a:ext cx="864" cy="574"/>
            </a:xfrm>
            <a:prstGeom prst="rect">
              <a:avLst/>
            </a:prstGeom>
            <a:noFill/>
            <a:ln w="12700">
              <a:noFill/>
              <a:miter lim="800000"/>
              <a:headEnd/>
              <a:tailEnd/>
            </a:ln>
            <a:effectLst/>
          </p:spPr>
          <p:txBody>
            <a:bodyPr lIns="90488" tIns="44450" rIns="90488" bIns="44450">
              <a:spAutoFit/>
            </a:bodyPr>
            <a:lstStyle/>
            <a:p>
              <a:pPr algn="ctr" eaLnBrk="0" hangingPunct="0"/>
              <a:r>
                <a:rPr lang="en-GB" sz="2600" b="1">
                  <a:solidFill>
                    <a:srgbClr val="FFFFFF"/>
                  </a:solidFill>
                  <a:latin typeface="Century Gothic" pitchFamily="34" charset="0"/>
                </a:rPr>
                <a:t>Do</a:t>
              </a:r>
            </a:p>
            <a:p>
              <a:pPr algn="ctr" eaLnBrk="0" hangingPunct="0"/>
              <a:r>
                <a:rPr lang="en-GB" sz="1400" b="1">
                  <a:solidFill>
                    <a:srgbClr val="FFFFFF"/>
                  </a:solidFill>
                  <a:latin typeface="Century Gothic" pitchFamily="34" charset="0"/>
                </a:rPr>
                <a:t>Do what was planned</a:t>
              </a:r>
            </a:p>
          </p:txBody>
        </p:sp>
        <p:sp>
          <p:nvSpPr>
            <p:cNvPr id="47118" name="Rectangle 14"/>
            <p:cNvSpPr>
              <a:spLocks noChangeArrowheads="1"/>
            </p:cNvSpPr>
            <p:nvPr/>
          </p:nvSpPr>
          <p:spPr bwMode="auto">
            <a:xfrm>
              <a:off x="1298" y="2497"/>
              <a:ext cx="1026" cy="516"/>
            </a:xfrm>
            <a:prstGeom prst="rect">
              <a:avLst/>
            </a:prstGeom>
            <a:noFill/>
            <a:ln w="12700">
              <a:noFill/>
              <a:miter lim="800000"/>
              <a:headEnd/>
              <a:tailEnd/>
            </a:ln>
            <a:effectLst/>
          </p:spPr>
          <p:txBody>
            <a:bodyPr lIns="90488" tIns="44450" rIns="90488" bIns="44450">
              <a:spAutoFit/>
            </a:bodyPr>
            <a:lstStyle/>
            <a:p>
              <a:pPr algn="ctr" eaLnBrk="0" hangingPunct="0"/>
              <a:r>
                <a:rPr lang="en-GB" b="1">
                  <a:solidFill>
                    <a:srgbClr val="FFFFFF"/>
                  </a:solidFill>
                  <a:latin typeface="Century Gothic" pitchFamily="34" charset="0"/>
                </a:rPr>
                <a:t>Check</a:t>
              </a:r>
            </a:p>
            <a:p>
              <a:pPr algn="ctr" eaLnBrk="0" hangingPunct="0"/>
              <a:r>
                <a:rPr lang="en-GB" sz="1200" b="1">
                  <a:solidFill>
                    <a:srgbClr val="FFFFFF"/>
                  </a:solidFill>
                  <a:latin typeface="Century Gothic" pitchFamily="34" charset="0"/>
                </a:rPr>
                <a:t>Did things happen according to plan? </a:t>
              </a:r>
            </a:p>
          </p:txBody>
        </p:sp>
        <p:sp>
          <p:nvSpPr>
            <p:cNvPr id="47119" name="Rectangle 15"/>
            <p:cNvSpPr>
              <a:spLocks noChangeArrowheads="1"/>
            </p:cNvSpPr>
            <p:nvPr/>
          </p:nvSpPr>
          <p:spPr bwMode="auto">
            <a:xfrm>
              <a:off x="884" y="1922"/>
              <a:ext cx="888" cy="555"/>
            </a:xfrm>
            <a:prstGeom prst="rect">
              <a:avLst/>
            </a:prstGeom>
            <a:noFill/>
            <a:ln w="12700">
              <a:noFill/>
              <a:miter lim="800000"/>
              <a:headEnd/>
              <a:tailEnd/>
            </a:ln>
            <a:effectLst/>
          </p:spPr>
          <p:txBody>
            <a:bodyPr lIns="90488" tIns="44450" rIns="90488" bIns="44450">
              <a:spAutoFit/>
            </a:bodyPr>
            <a:lstStyle/>
            <a:p>
              <a:pPr algn="ctr" eaLnBrk="0" hangingPunct="0"/>
              <a:r>
                <a:rPr lang="en-GB" sz="2800" b="1">
                  <a:solidFill>
                    <a:srgbClr val="FFFFFF"/>
                  </a:solidFill>
                  <a:latin typeface="Century Gothic" pitchFamily="34" charset="0"/>
                </a:rPr>
                <a:t>Act</a:t>
              </a:r>
            </a:p>
            <a:p>
              <a:pPr algn="ctr" eaLnBrk="0" hangingPunct="0"/>
              <a:r>
                <a:rPr lang="en-GB" sz="1200" b="1">
                  <a:solidFill>
                    <a:srgbClr val="FFFFFF"/>
                  </a:solidFill>
                  <a:latin typeface="Century Gothic" pitchFamily="34" charset="0"/>
                </a:rPr>
                <a:t>How to improve next time?</a:t>
              </a:r>
            </a:p>
          </p:txBody>
        </p:sp>
        <p:grpSp>
          <p:nvGrpSpPr>
            <p:cNvPr id="3" name="Group 16"/>
            <p:cNvGrpSpPr>
              <a:grpSpLocks/>
            </p:cNvGrpSpPr>
            <p:nvPr/>
          </p:nvGrpSpPr>
          <p:grpSpPr bwMode="auto">
            <a:xfrm rot="7436">
              <a:off x="692" y="2713"/>
              <a:ext cx="927" cy="935"/>
              <a:chOff x="1256" y="2759"/>
              <a:chExt cx="713" cy="719"/>
            </a:xfrm>
          </p:grpSpPr>
          <p:sp>
            <p:nvSpPr>
              <p:cNvPr id="47121" name="AutoShape 17"/>
              <p:cNvSpPr>
                <a:spLocks noChangeArrowheads="1"/>
              </p:cNvSpPr>
              <p:nvPr/>
            </p:nvSpPr>
            <p:spPr bwMode="auto">
              <a:xfrm rot="19740000">
                <a:off x="1256" y="2759"/>
                <a:ext cx="713" cy="719"/>
              </a:xfrm>
              <a:prstGeom prst="triangle">
                <a:avLst>
                  <a:gd name="adj" fmla="val 49995"/>
                </a:avLst>
              </a:prstGeom>
              <a:solidFill>
                <a:srgbClr val="FF0000"/>
              </a:solidFill>
              <a:ln w="12700">
                <a:solidFill>
                  <a:srgbClr val="FF0000"/>
                </a:solidFill>
                <a:miter lim="800000"/>
                <a:headEnd/>
                <a:tailEnd/>
              </a:ln>
              <a:effectLst/>
            </p:spPr>
            <p:txBody>
              <a:bodyPr wrap="none" anchor="ctr"/>
              <a:lstStyle/>
              <a:p>
                <a:endParaRPr lang="en-US"/>
              </a:p>
            </p:txBody>
          </p:sp>
          <p:sp>
            <p:nvSpPr>
              <p:cNvPr id="47122" name="Line 18"/>
              <p:cNvSpPr>
                <a:spLocks noChangeShapeType="1"/>
              </p:cNvSpPr>
              <p:nvPr/>
            </p:nvSpPr>
            <p:spPr bwMode="auto">
              <a:xfrm flipV="1">
                <a:off x="1459" y="2974"/>
                <a:ext cx="225" cy="168"/>
              </a:xfrm>
              <a:prstGeom prst="line">
                <a:avLst/>
              </a:prstGeom>
              <a:noFill/>
              <a:ln w="25400">
                <a:solidFill>
                  <a:srgbClr val="FF0000"/>
                </a:solidFill>
                <a:round/>
                <a:headEnd/>
                <a:tailEnd/>
              </a:ln>
              <a:effectLst/>
            </p:spPr>
            <p:txBody>
              <a:bodyPr wrap="none" anchor="ctr"/>
              <a:lstStyle/>
              <a:p>
                <a:endParaRPr lang="en-US"/>
              </a:p>
            </p:txBody>
          </p:sp>
          <p:sp>
            <p:nvSpPr>
              <p:cNvPr id="47123" name="Line 19"/>
              <p:cNvSpPr>
                <a:spLocks noChangeShapeType="1"/>
              </p:cNvSpPr>
              <p:nvPr/>
            </p:nvSpPr>
            <p:spPr bwMode="auto">
              <a:xfrm flipV="1">
                <a:off x="1489" y="3118"/>
                <a:ext cx="417" cy="281"/>
              </a:xfrm>
              <a:prstGeom prst="line">
                <a:avLst/>
              </a:prstGeom>
              <a:noFill/>
              <a:ln w="25400">
                <a:solidFill>
                  <a:srgbClr val="FF0000"/>
                </a:solidFill>
                <a:round/>
                <a:headEnd/>
                <a:tailEnd/>
              </a:ln>
              <a:effectLst/>
            </p:spPr>
            <p:txBody>
              <a:bodyPr wrap="none" anchor="ctr"/>
              <a:lstStyle/>
              <a:p>
                <a:endParaRPr lang="en-US"/>
              </a:p>
            </p:txBody>
          </p:sp>
        </p:grpSp>
        <p:sp>
          <p:nvSpPr>
            <p:cNvPr id="47124" name="Rectangle 20"/>
            <p:cNvSpPr>
              <a:spLocks noChangeArrowheads="1"/>
            </p:cNvSpPr>
            <p:nvPr/>
          </p:nvSpPr>
          <p:spPr bwMode="auto">
            <a:xfrm rot="19740000" flipV="1">
              <a:off x="523" y="2857"/>
              <a:ext cx="4156" cy="85"/>
            </a:xfrm>
            <a:prstGeom prst="rect">
              <a:avLst/>
            </a:prstGeom>
            <a:solidFill>
              <a:srgbClr val="000000"/>
            </a:solidFill>
            <a:ln w="12700">
              <a:solidFill>
                <a:srgbClr val="000000"/>
              </a:solidFill>
              <a:miter lim="800000"/>
              <a:headEnd/>
              <a:tailEnd/>
            </a:ln>
            <a:effectLst/>
          </p:spPr>
          <p:txBody>
            <a:bodyPr wrap="none" anchor="ctr"/>
            <a:lstStyle/>
            <a:p>
              <a:endParaRPr lang="en-US"/>
            </a:p>
          </p:txBody>
        </p:sp>
        <p:sp>
          <p:nvSpPr>
            <p:cNvPr id="47125" name="AutoShape 21"/>
            <p:cNvSpPr>
              <a:spLocks noChangeArrowheads="1"/>
            </p:cNvSpPr>
            <p:nvPr/>
          </p:nvSpPr>
          <p:spPr bwMode="auto">
            <a:xfrm rot="549140">
              <a:off x="1488" y="1200"/>
              <a:ext cx="1104" cy="504"/>
            </a:xfrm>
            <a:custGeom>
              <a:avLst/>
              <a:gdLst>
                <a:gd name="G0" fmla="+- -234136 0 0"/>
                <a:gd name="G1" fmla="+- -10365352 0 0"/>
                <a:gd name="G2" fmla="+- -234136 0 -10365352"/>
                <a:gd name="G3" fmla="+- 10800 0 0"/>
                <a:gd name="G4" fmla="+- 0 0 -234136"/>
                <a:gd name="T0" fmla="*/ 360 256 1"/>
                <a:gd name="T1" fmla="*/ 0 256 1"/>
                <a:gd name="G5" fmla="+- G2 T0 T1"/>
                <a:gd name="G6" fmla="?: G2 G2 G5"/>
                <a:gd name="G7" fmla="+- 0 0 G6"/>
                <a:gd name="G8" fmla="+- 8665 0 0"/>
                <a:gd name="G9" fmla="+- 0 0 -10365352"/>
                <a:gd name="G10" fmla="+- 8665 0 2700"/>
                <a:gd name="G11" fmla="cos G10 -234136"/>
                <a:gd name="G12" fmla="sin G10 -234136"/>
                <a:gd name="G13" fmla="cos 13500 -234136"/>
                <a:gd name="G14" fmla="sin 13500 -234136"/>
                <a:gd name="G15" fmla="+- G11 10800 0"/>
                <a:gd name="G16" fmla="+- G12 10800 0"/>
                <a:gd name="G17" fmla="+- G13 10800 0"/>
                <a:gd name="G18" fmla="+- G14 10800 0"/>
                <a:gd name="G19" fmla="*/ 8665 1 2"/>
                <a:gd name="G20" fmla="+- G19 5400 0"/>
                <a:gd name="G21" fmla="cos G20 -234136"/>
                <a:gd name="G22" fmla="sin G20 -234136"/>
                <a:gd name="G23" fmla="+- G21 10800 0"/>
                <a:gd name="G24" fmla="+- G12 G23 G22"/>
                <a:gd name="G25" fmla="+- G22 G23 G11"/>
                <a:gd name="G26" fmla="cos 10800 -234136"/>
                <a:gd name="G27" fmla="sin 10800 -234136"/>
                <a:gd name="G28" fmla="cos 8665 -234136"/>
                <a:gd name="G29" fmla="sin 8665 -234136"/>
                <a:gd name="G30" fmla="+- G26 10800 0"/>
                <a:gd name="G31" fmla="+- G27 10800 0"/>
                <a:gd name="G32" fmla="+- G28 10800 0"/>
                <a:gd name="G33" fmla="+- G29 10800 0"/>
                <a:gd name="G34" fmla="+- G19 5400 0"/>
                <a:gd name="G35" fmla="cos G34 -10365352"/>
                <a:gd name="G36" fmla="sin G34 -10365352"/>
                <a:gd name="G37" fmla="+/ -10365352 -234136 2"/>
                <a:gd name="T2" fmla="*/ 180 256 1"/>
                <a:gd name="T3" fmla="*/ 0 256 1"/>
                <a:gd name="G38" fmla="+- G37 T2 T3"/>
                <a:gd name="G39" fmla="?: G2 G37 G38"/>
                <a:gd name="G40" fmla="cos 10800 G39"/>
                <a:gd name="G41" fmla="sin 10800 G39"/>
                <a:gd name="G42" fmla="cos 8665 G39"/>
                <a:gd name="G43" fmla="sin 8665 G39"/>
                <a:gd name="G44" fmla="+- G40 10800 0"/>
                <a:gd name="G45" fmla="+- G41 10800 0"/>
                <a:gd name="G46" fmla="+- G42 10800 0"/>
                <a:gd name="G47" fmla="+- G43 10800 0"/>
                <a:gd name="G48" fmla="+- G35 10800 0"/>
                <a:gd name="G49" fmla="+- G36 10800 0"/>
                <a:gd name="T4" fmla="*/ 12514 w 21600"/>
                <a:gd name="T5" fmla="*/ 136 h 21600"/>
                <a:gd name="T6" fmla="*/ 1765 w 21600"/>
                <a:gd name="T7" fmla="*/ 7179 h 21600"/>
                <a:gd name="T8" fmla="*/ 12175 w 21600"/>
                <a:gd name="T9" fmla="*/ 2244 h 21600"/>
                <a:gd name="T10" fmla="*/ 24273 w 21600"/>
                <a:gd name="T11" fmla="*/ 9958 h 21600"/>
                <a:gd name="T12" fmla="*/ 20749 w 21600"/>
                <a:gd name="T13" fmla="*/ 13954 h 21600"/>
                <a:gd name="T14" fmla="*/ 16753 w 21600"/>
                <a:gd name="T15" fmla="*/ 1042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9448" y="10260"/>
                  </a:moveTo>
                  <a:cubicBezTo>
                    <a:pt x="19163" y="5693"/>
                    <a:pt x="15375" y="2135"/>
                    <a:pt x="10800" y="2135"/>
                  </a:cubicBezTo>
                  <a:cubicBezTo>
                    <a:pt x="7258" y="2134"/>
                    <a:pt x="4073" y="4289"/>
                    <a:pt x="2756" y="7576"/>
                  </a:cubicBezTo>
                  <a:lnTo>
                    <a:pt x="774" y="6782"/>
                  </a:lnTo>
                  <a:cubicBezTo>
                    <a:pt x="2416" y="2685"/>
                    <a:pt x="6386" y="-1"/>
                    <a:pt x="10800" y="0"/>
                  </a:cubicBezTo>
                  <a:cubicBezTo>
                    <a:pt x="16503" y="0"/>
                    <a:pt x="21223" y="4434"/>
                    <a:pt x="21579" y="10127"/>
                  </a:cubicBezTo>
                  <a:lnTo>
                    <a:pt x="24273" y="9958"/>
                  </a:lnTo>
                  <a:lnTo>
                    <a:pt x="20749" y="13954"/>
                  </a:lnTo>
                  <a:lnTo>
                    <a:pt x="16753" y="10428"/>
                  </a:lnTo>
                  <a:lnTo>
                    <a:pt x="19448" y="10260"/>
                  </a:lnTo>
                  <a:close/>
                </a:path>
              </a:pathLst>
            </a:custGeom>
            <a:solidFill>
              <a:srgbClr val="00FF00"/>
            </a:solidFill>
            <a:ln w="9525">
              <a:solidFill>
                <a:srgbClr val="000000"/>
              </a:solidFill>
              <a:miter lim="800000"/>
              <a:headEnd/>
              <a:tailEnd/>
            </a:ln>
          </p:spPr>
          <p:txBody>
            <a:bodyPr/>
            <a:lstStyle/>
            <a:p>
              <a:endParaRPr lang="en-US"/>
            </a:p>
          </p:txBody>
        </p:sp>
      </p:grpSp>
      <p:sp>
        <p:nvSpPr>
          <p:cNvPr id="22" name="Slide Number Placeholder 21"/>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6</a:t>
            </a:fld>
            <a:endParaRPr lang="en-US" dirty="0"/>
          </a:p>
        </p:txBody>
      </p:sp>
    </p:spTree>
  </p:cSld>
  <p:clrMapOvr>
    <a:masterClrMapping/>
  </p:clrMapOvr>
  <p:transition>
    <p:sndAc>
      <p:stSnd>
        <p:snd r:embed="rId3"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447800" y="381000"/>
            <a:ext cx="6324600" cy="1295400"/>
          </a:xfrm>
        </p:spPr>
        <p:txBody>
          <a:bodyPr>
            <a:noAutofit/>
          </a:bodyPr>
          <a:lstStyle/>
          <a:p>
            <a:pPr algn="ctr"/>
            <a:r>
              <a:rPr lang="en-GB" dirty="0" smtClean="0"/>
              <a:t>Benefits of Implementation of ISO 9001</a:t>
            </a:r>
            <a:endParaRPr lang="en-GB" dirty="0"/>
          </a:p>
        </p:txBody>
      </p:sp>
      <p:sp>
        <p:nvSpPr>
          <p:cNvPr id="53251" name="Rectangle 3"/>
          <p:cNvSpPr>
            <a:spLocks noChangeArrowheads="1"/>
          </p:cNvSpPr>
          <p:nvPr/>
        </p:nvSpPr>
        <p:spPr bwMode="auto">
          <a:xfrm>
            <a:off x="3867150" y="2428875"/>
            <a:ext cx="9144000" cy="0"/>
          </a:xfrm>
          <a:prstGeom prst="rect">
            <a:avLst/>
          </a:prstGeom>
          <a:noFill/>
          <a:ln w="12700">
            <a:noFill/>
            <a:miter lim="800000"/>
            <a:headEnd type="none" w="sm" len="sm"/>
            <a:tailEnd type="none" w="sm" len="sm"/>
          </a:ln>
          <a:effectLst/>
        </p:spPr>
        <p:txBody>
          <a:bodyPr>
            <a:spAutoFit/>
          </a:bodyPr>
          <a:lstStyle/>
          <a:p>
            <a:endParaRPr lang="en-US"/>
          </a:p>
        </p:txBody>
      </p:sp>
      <p:sp>
        <p:nvSpPr>
          <p:cNvPr id="53252" name="Rectangle 4"/>
          <p:cNvSpPr>
            <a:spLocks noGrp="1" noChangeArrowheads="1"/>
          </p:cNvSpPr>
          <p:nvPr>
            <p:ph type="body" idx="1"/>
          </p:nvPr>
        </p:nvSpPr>
        <p:spPr>
          <a:xfrm>
            <a:off x="762000" y="1905000"/>
            <a:ext cx="7848600" cy="4343400"/>
          </a:xfrm>
          <a:noFill/>
          <a:ln/>
        </p:spPr>
        <p:txBody>
          <a:bodyPr/>
          <a:lstStyle/>
          <a:p>
            <a:r>
              <a:rPr lang="en-GB" dirty="0"/>
              <a:t>To operate efficiently</a:t>
            </a:r>
          </a:p>
          <a:p>
            <a:pPr>
              <a:buFont typeface="Wingdings" pitchFamily="2" charset="2"/>
              <a:buNone/>
            </a:pPr>
            <a:endParaRPr lang="en-GB" sz="1000" dirty="0"/>
          </a:p>
          <a:p>
            <a:r>
              <a:rPr lang="en-GB" dirty="0"/>
              <a:t>To achieve customer satisfaction</a:t>
            </a:r>
          </a:p>
          <a:p>
            <a:pPr>
              <a:buFont typeface="Wingdings" pitchFamily="2" charset="2"/>
              <a:buNone/>
            </a:pPr>
            <a:endParaRPr lang="en-GB" sz="1000" dirty="0"/>
          </a:p>
          <a:p>
            <a:r>
              <a:rPr lang="en-GB" dirty="0"/>
              <a:t>To improve financial results</a:t>
            </a:r>
          </a:p>
          <a:p>
            <a:pPr>
              <a:buFont typeface="Wingdings" pitchFamily="2" charset="2"/>
              <a:buNone/>
            </a:pPr>
            <a:endParaRPr lang="en-GB" sz="1000" dirty="0"/>
          </a:p>
          <a:p>
            <a:r>
              <a:rPr lang="en-GB" dirty="0"/>
              <a:t>Satisfy all the </a:t>
            </a:r>
            <a:r>
              <a:rPr lang="en-GB" dirty="0" smtClean="0"/>
              <a:t>stakeholders</a:t>
            </a:r>
          </a:p>
          <a:p>
            <a:r>
              <a:rPr lang="en-GB" dirty="0" smtClean="0"/>
              <a:t>To </a:t>
            </a:r>
            <a:r>
              <a:rPr lang="en-GB" dirty="0"/>
              <a:t>secure sustainability</a:t>
            </a:r>
            <a:r>
              <a:rPr lang="en-GB" sz="3600" dirty="0"/>
              <a:t> </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5999"/>
            <a:ext cx="8229600" cy="1981201"/>
          </a:xfrm>
        </p:spPr>
        <p:txBody>
          <a:bodyPr>
            <a:normAutofit/>
          </a:bodyPr>
          <a:lstStyle/>
          <a:p>
            <a:pPr>
              <a:buNone/>
            </a:pPr>
            <a:endParaRPr lang="en-US" dirty="0" smtClean="0"/>
          </a:p>
          <a:p>
            <a:pPr>
              <a:buNone/>
            </a:pPr>
            <a:r>
              <a:rPr lang="en-US" sz="4000" b="1" dirty="0" smtClean="0">
                <a:solidFill>
                  <a:srgbClr val="002060"/>
                </a:solidFill>
              </a:rPr>
              <a:t>Quality Management Principles</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1447801" y="381000"/>
            <a:ext cx="6324600" cy="1066800"/>
          </a:xfrm>
        </p:spPr>
        <p:txBody>
          <a:bodyPr>
            <a:noAutofit/>
          </a:bodyPr>
          <a:lstStyle/>
          <a:p>
            <a:pPr algn="l"/>
            <a:r>
              <a:rPr lang="en-US" dirty="0" smtClean="0">
                <a:solidFill>
                  <a:srgbClr val="333399"/>
                </a:solidFill>
                <a:latin typeface="Arial" charset="0"/>
              </a:rPr>
              <a:t>The Principles</a:t>
            </a:r>
            <a:endParaRPr lang="en-GB" b="1" dirty="0">
              <a:solidFill>
                <a:srgbClr val="333399"/>
              </a:solidFill>
              <a:latin typeface="Arial" charset="0"/>
            </a:endParaRPr>
          </a:p>
        </p:txBody>
      </p:sp>
      <p:sp>
        <p:nvSpPr>
          <p:cNvPr id="99331" name="Rectangle 3"/>
          <p:cNvSpPr>
            <a:spLocks noGrp="1" noChangeArrowheads="1"/>
          </p:cNvSpPr>
          <p:nvPr>
            <p:ph type="body" idx="1"/>
          </p:nvPr>
        </p:nvSpPr>
        <p:spPr>
          <a:xfrm>
            <a:off x="381000" y="1828800"/>
            <a:ext cx="8382000" cy="4535488"/>
          </a:xfrm>
        </p:spPr>
        <p:txBody>
          <a:bodyPr/>
          <a:lstStyle/>
          <a:p>
            <a:pPr>
              <a:lnSpc>
                <a:spcPct val="90000"/>
              </a:lnSpc>
              <a:buFont typeface="Wingdings" pitchFamily="2" charset="2"/>
              <a:buNone/>
            </a:pPr>
            <a:r>
              <a:rPr lang="en-GB" sz="2800" dirty="0">
                <a:latin typeface="Arial" charset="0"/>
                <a:cs typeface="Times New Roman" pitchFamily="18" charset="0"/>
              </a:rPr>
              <a:t>The eight quality management </a:t>
            </a:r>
            <a:r>
              <a:rPr lang="en-GB" sz="2800" dirty="0" smtClean="0">
                <a:latin typeface="Arial" charset="0"/>
                <a:cs typeface="Times New Roman" pitchFamily="18" charset="0"/>
              </a:rPr>
              <a:t>principles:</a:t>
            </a:r>
            <a:endParaRPr lang="en-GB" sz="2800" dirty="0">
              <a:latin typeface="Arial" charset="0"/>
              <a:cs typeface="Times New Roman" pitchFamily="18" charset="0"/>
            </a:endParaRPr>
          </a:p>
          <a:p>
            <a:pPr>
              <a:lnSpc>
                <a:spcPct val="90000"/>
              </a:lnSpc>
              <a:buFont typeface="Wingdings" pitchFamily="2" charset="2"/>
              <a:buNone/>
            </a:pPr>
            <a:r>
              <a:rPr lang="en-GB" sz="2800" dirty="0" smtClean="0">
                <a:latin typeface="Arial" charset="0"/>
                <a:cs typeface="Times New Roman" pitchFamily="18" charset="0"/>
              </a:rPr>
              <a:t>1</a:t>
            </a:r>
            <a:r>
              <a:rPr lang="en-GB" sz="2800" dirty="0">
                <a:latin typeface="Arial" charset="0"/>
                <a:cs typeface="Times New Roman" pitchFamily="18" charset="0"/>
              </a:rPr>
              <a:t>.</a:t>
            </a:r>
            <a:r>
              <a:rPr lang="en-US" sz="2800" dirty="0">
                <a:latin typeface="Arial" charset="0"/>
                <a:cs typeface="Times New Roman" pitchFamily="18" charset="0"/>
              </a:rPr>
              <a:t>	Customer </a:t>
            </a:r>
            <a:r>
              <a:rPr lang="en-US" sz="2800" dirty="0" smtClean="0">
                <a:latin typeface="Arial" charset="0"/>
                <a:cs typeface="Times New Roman" pitchFamily="18" charset="0"/>
              </a:rPr>
              <a:t>Focus</a:t>
            </a:r>
            <a:endParaRPr lang="en-GB" sz="2800" dirty="0">
              <a:latin typeface="Arial" charset="0"/>
              <a:cs typeface="Times New Roman" pitchFamily="18" charset="0"/>
            </a:endParaRPr>
          </a:p>
          <a:p>
            <a:pPr>
              <a:lnSpc>
                <a:spcPct val="90000"/>
              </a:lnSpc>
              <a:buFont typeface="Wingdings" pitchFamily="2" charset="2"/>
              <a:buNone/>
            </a:pPr>
            <a:r>
              <a:rPr lang="en-GB" sz="2800" dirty="0" smtClean="0">
                <a:latin typeface="Arial" charset="0"/>
                <a:cs typeface="Times New Roman" pitchFamily="18" charset="0"/>
              </a:rPr>
              <a:t>2.</a:t>
            </a:r>
            <a:r>
              <a:rPr lang="en-US" sz="2800" dirty="0" smtClean="0">
                <a:latin typeface="Arial" charset="0"/>
                <a:cs typeface="Times New Roman" pitchFamily="18" charset="0"/>
              </a:rPr>
              <a:t>	</a:t>
            </a:r>
            <a:r>
              <a:rPr lang="en-GB" sz="2800" dirty="0" smtClean="0">
                <a:latin typeface="Arial" charset="0"/>
                <a:cs typeface="Times New Roman" pitchFamily="18" charset="0"/>
              </a:rPr>
              <a:t>The </a:t>
            </a:r>
            <a:r>
              <a:rPr lang="en-GB" sz="2800" dirty="0">
                <a:latin typeface="Arial" charset="0"/>
                <a:cs typeface="Times New Roman" pitchFamily="18" charset="0"/>
              </a:rPr>
              <a:t>role of </a:t>
            </a:r>
            <a:r>
              <a:rPr lang="en-US" sz="2800" dirty="0" smtClean="0">
                <a:latin typeface="Arial" charset="0"/>
                <a:cs typeface="Times New Roman" pitchFamily="18" charset="0"/>
              </a:rPr>
              <a:t>Leadership</a:t>
            </a:r>
            <a:endParaRPr lang="en-GB" sz="2800" dirty="0">
              <a:cs typeface="Times New Roman" pitchFamily="18" charset="0"/>
            </a:endParaRPr>
          </a:p>
          <a:p>
            <a:pPr>
              <a:lnSpc>
                <a:spcPct val="90000"/>
              </a:lnSpc>
              <a:buFont typeface="Wingdings" pitchFamily="2" charset="2"/>
              <a:buNone/>
            </a:pPr>
            <a:r>
              <a:rPr lang="en-GB" sz="2800" dirty="0">
                <a:latin typeface="Arial" charset="0"/>
                <a:cs typeface="Times New Roman" pitchFamily="18" charset="0"/>
              </a:rPr>
              <a:t>3.</a:t>
            </a:r>
            <a:r>
              <a:rPr lang="en-US" sz="2800" dirty="0">
                <a:latin typeface="Arial" charset="0"/>
                <a:cs typeface="Times New Roman" pitchFamily="18" charset="0"/>
              </a:rPr>
              <a:t>	Involvement of People</a:t>
            </a:r>
            <a:endParaRPr lang="en-GB" sz="2800" dirty="0">
              <a:cs typeface="Times New Roman" pitchFamily="18" charset="0"/>
            </a:endParaRPr>
          </a:p>
          <a:p>
            <a:pPr>
              <a:lnSpc>
                <a:spcPct val="90000"/>
              </a:lnSpc>
              <a:buFont typeface="Wingdings" pitchFamily="2" charset="2"/>
              <a:buNone/>
            </a:pPr>
            <a:r>
              <a:rPr lang="en-GB" sz="2800" dirty="0">
                <a:latin typeface="Arial" charset="0"/>
                <a:cs typeface="Times New Roman" pitchFamily="18" charset="0"/>
              </a:rPr>
              <a:t>4.</a:t>
            </a:r>
            <a:r>
              <a:rPr lang="en-US" sz="2800" dirty="0">
                <a:latin typeface="Arial" charset="0"/>
                <a:cs typeface="Times New Roman" pitchFamily="18" charset="0"/>
              </a:rPr>
              <a:t>	Process Approach</a:t>
            </a:r>
            <a:endParaRPr lang="en-GB" sz="2800" dirty="0">
              <a:cs typeface="Times New Roman" pitchFamily="18" charset="0"/>
            </a:endParaRPr>
          </a:p>
          <a:p>
            <a:pPr>
              <a:lnSpc>
                <a:spcPct val="90000"/>
              </a:lnSpc>
              <a:buFont typeface="Wingdings" pitchFamily="2" charset="2"/>
              <a:buNone/>
            </a:pPr>
            <a:r>
              <a:rPr lang="en-GB" sz="2800" dirty="0">
                <a:latin typeface="Arial" charset="0"/>
                <a:cs typeface="Times New Roman" pitchFamily="18" charset="0"/>
              </a:rPr>
              <a:t>5.</a:t>
            </a:r>
            <a:r>
              <a:rPr lang="en-US" sz="2800" dirty="0">
                <a:latin typeface="Arial" charset="0"/>
                <a:cs typeface="Times New Roman" pitchFamily="18" charset="0"/>
              </a:rPr>
              <a:t>	System Approach to Management</a:t>
            </a:r>
            <a:endParaRPr lang="en-GB" sz="2800" dirty="0">
              <a:cs typeface="Times New Roman" pitchFamily="18" charset="0"/>
            </a:endParaRPr>
          </a:p>
          <a:p>
            <a:pPr>
              <a:lnSpc>
                <a:spcPct val="90000"/>
              </a:lnSpc>
              <a:buFont typeface="Wingdings" pitchFamily="2" charset="2"/>
              <a:buNone/>
            </a:pPr>
            <a:r>
              <a:rPr lang="en-GB" sz="2800" dirty="0">
                <a:latin typeface="Arial" charset="0"/>
                <a:cs typeface="Times New Roman" pitchFamily="18" charset="0"/>
              </a:rPr>
              <a:t>6.</a:t>
            </a:r>
            <a:r>
              <a:rPr lang="en-US" sz="2800" dirty="0">
                <a:latin typeface="Arial" charset="0"/>
                <a:cs typeface="Times New Roman" pitchFamily="18" charset="0"/>
              </a:rPr>
              <a:t>	Continual Improvement </a:t>
            </a:r>
            <a:endParaRPr lang="en-GB" sz="2800" dirty="0">
              <a:cs typeface="Times New Roman" pitchFamily="18" charset="0"/>
            </a:endParaRPr>
          </a:p>
          <a:p>
            <a:pPr>
              <a:lnSpc>
                <a:spcPct val="90000"/>
              </a:lnSpc>
              <a:buFont typeface="Wingdings" pitchFamily="2" charset="2"/>
              <a:buNone/>
            </a:pPr>
            <a:r>
              <a:rPr lang="en-GB" sz="2800" dirty="0">
                <a:latin typeface="Arial" charset="0"/>
                <a:cs typeface="Times New Roman" pitchFamily="18" charset="0"/>
              </a:rPr>
              <a:t>7.</a:t>
            </a:r>
            <a:r>
              <a:rPr lang="en-US" sz="2800" dirty="0">
                <a:latin typeface="Arial" charset="0"/>
                <a:cs typeface="Times New Roman" pitchFamily="18" charset="0"/>
              </a:rPr>
              <a:t>	Factual Approach to Decision Making</a:t>
            </a:r>
            <a:endParaRPr lang="en-GB" sz="2800" dirty="0">
              <a:cs typeface="Times New Roman" pitchFamily="18" charset="0"/>
            </a:endParaRPr>
          </a:p>
          <a:p>
            <a:pPr>
              <a:lnSpc>
                <a:spcPct val="90000"/>
              </a:lnSpc>
              <a:buFont typeface="Wingdings" pitchFamily="2" charset="2"/>
              <a:buNone/>
            </a:pPr>
            <a:r>
              <a:rPr lang="en-GB" sz="2800" dirty="0">
                <a:latin typeface="Arial" charset="0"/>
                <a:cs typeface="Times New Roman" pitchFamily="18" charset="0"/>
              </a:rPr>
              <a:t>8.</a:t>
            </a:r>
            <a:r>
              <a:rPr lang="en-US" sz="2800" dirty="0">
                <a:latin typeface="Arial" charset="0"/>
                <a:cs typeface="Times New Roman" pitchFamily="18" charset="0"/>
              </a:rPr>
              <a:t>	Mutual Beneficial </a:t>
            </a:r>
            <a:r>
              <a:rPr lang="en-US" sz="2800" dirty="0" smtClean="0">
                <a:latin typeface="Arial" charset="0"/>
                <a:cs typeface="Times New Roman" pitchFamily="18" charset="0"/>
              </a:rPr>
              <a:t>Supplier Relationship</a:t>
            </a:r>
            <a:endParaRPr lang="en-GB" sz="2800"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326AE75-EF47-4988-8A35-32F45E35CDEF}"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1299</TotalTime>
  <Words>2581</Words>
  <Application>Microsoft Office PowerPoint</Application>
  <PresentationFormat>On-screen Show (4:3)</PresentationFormat>
  <Paragraphs>511</Paragraphs>
  <Slides>49</Slides>
  <Notes>26</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2</vt:i4>
      </vt:variant>
      <vt:variant>
        <vt:lpstr>Slide Titles</vt:lpstr>
      </vt:variant>
      <vt:variant>
        <vt:i4>49</vt:i4>
      </vt:variant>
    </vt:vector>
  </HeadingPairs>
  <TitlesOfParts>
    <vt:vector size="65" baseType="lpstr">
      <vt:lpstr>Arial</vt:lpstr>
      <vt:lpstr>Arial Rounded MT Bold</vt:lpstr>
      <vt:lpstr>Book Antiqua</vt:lpstr>
      <vt:lpstr>Calibri</vt:lpstr>
      <vt:lpstr>Candara</vt:lpstr>
      <vt:lpstr>Century Gothic</vt:lpstr>
      <vt:lpstr>Comic Sans MS</vt:lpstr>
      <vt:lpstr>Garamond BookCondensed</vt:lpstr>
      <vt:lpstr>Symbol</vt:lpstr>
      <vt:lpstr>Tahoma</vt:lpstr>
      <vt:lpstr>Times New Roman</vt:lpstr>
      <vt:lpstr>Verdana</vt:lpstr>
      <vt:lpstr>Wingdings</vt:lpstr>
      <vt:lpstr>Waveform</vt:lpstr>
      <vt:lpstr>Clip</vt:lpstr>
      <vt:lpstr>ClipArt</vt:lpstr>
      <vt:lpstr>COUNSELLING AND MENTORSHIP PROGRAM IN CEES  </vt:lpstr>
      <vt:lpstr>Background  </vt:lpstr>
      <vt:lpstr>Current Activities </vt:lpstr>
      <vt:lpstr>Features of ISO 9000 Standards</vt:lpstr>
      <vt:lpstr> Quality Management Process Model  </vt:lpstr>
      <vt:lpstr>Spirit of  Continual Improvement</vt:lpstr>
      <vt:lpstr>Benefits of Implementation of ISO 9001</vt:lpstr>
      <vt:lpstr>PowerPoint Presentation</vt:lpstr>
      <vt:lpstr>The Principles</vt:lpstr>
      <vt:lpstr>1. Customer Focus</vt:lpstr>
      <vt:lpstr> 2. Leadership  </vt:lpstr>
      <vt:lpstr>3. Involvement of People</vt:lpstr>
      <vt:lpstr>4. Process Approach</vt:lpstr>
      <vt:lpstr>5. System Approach to Management</vt:lpstr>
      <vt:lpstr>6. Continual Improvement </vt:lpstr>
      <vt:lpstr>7.Factual Approach to Decision Making</vt:lpstr>
      <vt:lpstr>8. Mutual Beneficial Supplier Relationships</vt:lpstr>
      <vt:lpstr>PowerPoint Presentation</vt:lpstr>
      <vt:lpstr>Outline of Requirements </vt:lpstr>
      <vt:lpstr>1. Scope </vt:lpstr>
      <vt:lpstr>4. Quality Management System </vt:lpstr>
      <vt:lpstr>5. Management Responsibilities</vt:lpstr>
      <vt:lpstr>    6. Resource Management </vt:lpstr>
      <vt:lpstr>7. Product Realization </vt:lpstr>
      <vt:lpstr>8.Measurement, Analysis and Improvement </vt:lpstr>
      <vt:lpstr>PowerPoint Presentation</vt:lpstr>
      <vt:lpstr>Definitions: Internal Audit</vt:lpstr>
      <vt:lpstr>Other Key Definitions -Auditing</vt:lpstr>
      <vt:lpstr>Why do we have to Audit?</vt:lpstr>
      <vt:lpstr>Other Key Definitions -Auditing</vt:lpstr>
      <vt:lpstr>Other Key Definitions -Auditing</vt:lpstr>
      <vt:lpstr>The 3 Dimensions of Auditing</vt:lpstr>
      <vt:lpstr>Principles of Auditing </vt:lpstr>
      <vt:lpstr>Lead Auditor</vt:lpstr>
      <vt:lpstr>Auditors</vt:lpstr>
      <vt:lpstr>Audit Scheduling</vt:lpstr>
      <vt:lpstr>Pre-audit Meeting</vt:lpstr>
      <vt:lpstr>Establish Audit Purpose/Objectives</vt:lpstr>
      <vt:lpstr>Audit Basis</vt:lpstr>
      <vt:lpstr>Audit Notification </vt:lpstr>
      <vt:lpstr>Audit Checklist</vt:lpstr>
      <vt:lpstr>Four Phases of an Audit</vt:lpstr>
      <vt:lpstr>Nonconformity Classifications</vt:lpstr>
      <vt:lpstr>Raising Non Conformities</vt:lpstr>
      <vt:lpstr>Raising Corrective Action</vt:lpstr>
      <vt:lpstr>Evaluating Corrective Actions</vt:lpstr>
      <vt:lpstr>Preparing the Audit Report </vt:lpstr>
      <vt:lpstr>Preparing the Audit Report</vt:lpstr>
      <vt:lpstr>Conducting Audit Follow-up</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Web Communications</dc:creator>
  <cp:lastModifiedBy>MS. TERESIA W. MBUGUA</cp:lastModifiedBy>
  <cp:revision>250</cp:revision>
  <dcterms:created xsi:type="dcterms:W3CDTF">2012-07-02T07:54:23Z</dcterms:created>
  <dcterms:modified xsi:type="dcterms:W3CDTF">2020-08-29T09:43:34Z</dcterms:modified>
</cp:coreProperties>
</file>